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2" r:id="rId2"/>
    <p:sldId id="266" r:id="rId3"/>
    <p:sldId id="276" r:id="rId4"/>
    <p:sldId id="258" r:id="rId5"/>
    <p:sldId id="274" r:id="rId6"/>
    <p:sldId id="278" r:id="rId7"/>
    <p:sldId id="267" r:id="rId8"/>
    <p:sldId id="268" r:id="rId9"/>
    <p:sldId id="264" r:id="rId10"/>
    <p:sldId id="270" r:id="rId11"/>
    <p:sldId id="259" r:id="rId12"/>
    <p:sldId id="263" r:id="rId13"/>
    <p:sldId id="271" r:id="rId14"/>
    <p:sldId id="272" r:id="rId15"/>
    <p:sldId id="265" r:id="rId16"/>
  </p:sldIdLst>
  <p:sldSz cx="9144000" cy="6858000" type="screen4x3"/>
  <p:notesSz cx="7104063" cy="10234613"/>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B2DE8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78427" cy="511731"/>
          </a:xfrm>
          <a:prstGeom prst="rect">
            <a:avLst/>
          </a:prstGeom>
        </p:spPr>
        <p:txBody>
          <a:bodyPr vert="horz" lIns="99075" tIns="49538" rIns="99075" bIns="49538" rtlCol="0"/>
          <a:lstStyle>
            <a:lvl1pPr algn="l">
              <a:defRPr sz="1300"/>
            </a:lvl1pPr>
          </a:lstStyle>
          <a:p>
            <a:endParaRPr lang="es-ES"/>
          </a:p>
        </p:txBody>
      </p:sp>
      <p:sp>
        <p:nvSpPr>
          <p:cNvPr id="3" name="2 Marcador de fecha"/>
          <p:cNvSpPr>
            <a:spLocks noGrp="1"/>
          </p:cNvSpPr>
          <p:nvPr>
            <p:ph type="dt" idx="1"/>
          </p:nvPr>
        </p:nvSpPr>
        <p:spPr>
          <a:xfrm>
            <a:off x="4023992" y="0"/>
            <a:ext cx="3078427" cy="511731"/>
          </a:xfrm>
          <a:prstGeom prst="rect">
            <a:avLst/>
          </a:prstGeom>
        </p:spPr>
        <p:txBody>
          <a:bodyPr vert="horz" lIns="99075" tIns="49538" rIns="99075" bIns="49538" rtlCol="0"/>
          <a:lstStyle>
            <a:lvl1pPr algn="r">
              <a:defRPr sz="1300"/>
            </a:lvl1pPr>
          </a:lstStyle>
          <a:p>
            <a:fld id="{45273DCB-6DB3-48FA-B774-EEFADCF542F6}" type="datetimeFigureOut">
              <a:rPr lang="es-ES" smtClean="0"/>
              <a:pPr/>
              <a:t>22/04/2024</a:t>
            </a:fld>
            <a:endParaRPr lang="es-ES"/>
          </a:p>
        </p:txBody>
      </p:sp>
      <p:sp>
        <p:nvSpPr>
          <p:cNvPr id="4" name="3 Marcador de imagen de diapositiva"/>
          <p:cNvSpPr>
            <a:spLocks noGrp="1" noRot="1" noChangeAspect="1"/>
          </p:cNvSpPr>
          <p:nvPr>
            <p:ph type="sldImg" idx="2"/>
          </p:nvPr>
        </p:nvSpPr>
        <p:spPr>
          <a:xfrm>
            <a:off x="995363" y="768350"/>
            <a:ext cx="5113337" cy="3836988"/>
          </a:xfrm>
          <a:prstGeom prst="rect">
            <a:avLst/>
          </a:prstGeom>
          <a:noFill/>
          <a:ln w="12700">
            <a:solidFill>
              <a:prstClr val="black"/>
            </a:solidFill>
          </a:ln>
        </p:spPr>
        <p:txBody>
          <a:bodyPr vert="horz" lIns="99075" tIns="49538" rIns="99075" bIns="49538" rtlCol="0" anchor="ctr"/>
          <a:lstStyle/>
          <a:p>
            <a:endParaRPr lang="es-ES"/>
          </a:p>
        </p:txBody>
      </p:sp>
      <p:sp>
        <p:nvSpPr>
          <p:cNvPr id="5" name="4 Marcador de notas"/>
          <p:cNvSpPr>
            <a:spLocks noGrp="1"/>
          </p:cNvSpPr>
          <p:nvPr>
            <p:ph type="body" sz="quarter" idx="3"/>
          </p:nvPr>
        </p:nvSpPr>
        <p:spPr>
          <a:xfrm>
            <a:off x="710407" y="4861441"/>
            <a:ext cx="5683250" cy="4605576"/>
          </a:xfrm>
          <a:prstGeom prst="rect">
            <a:avLst/>
          </a:prstGeom>
        </p:spPr>
        <p:txBody>
          <a:bodyPr vert="horz" lIns="99075" tIns="49538" rIns="99075" bIns="49538"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9721106"/>
            <a:ext cx="3078427" cy="511731"/>
          </a:xfrm>
          <a:prstGeom prst="rect">
            <a:avLst/>
          </a:prstGeom>
        </p:spPr>
        <p:txBody>
          <a:bodyPr vert="horz" lIns="99075" tIns="49538" rIns="99075" bIns="49538" rtlCol="0" anchor="b"/>
          <a:lstStyle>
            <a:lvl1pPr algn="l">
              <a:defRPr sz="1300"/>
            </a:lvl1pPr>
          </a:lstStyle>
          <a:p>
            <a:endParaRPr lang="es-ES"/>
          </a:p>
        </p:txBody>
      </p:sp>
      <p:sp>
        <p:nvSpPr>
          <p:cNvPr id="7" name="6 Marcador de número de diapositiva"/>
          <p:cNvSpPr>
            <a:spLocks noGrp="1"/>
          </p:cNvSpPr>
          <p:nvPr>
            <p:ph type="sldNum" sz="quarter" idx="5"/>
          </p:nvPr>
        </p:nvSpPr>
        <p:spPr>
          <a:xfrm>
            <a:off x="4023992" y="9721106"/>
            <a:ext cx="3078427" cy="511731"/>
          </a:xfrm>
          <a:prstGeom prst="rect">
            <a:avLst/>
          </a:prstGeom>
        </p:spPr>
        <p:txBody>
          <a:bodyPr vert="horz" lIns="99075" tIns="49538" rIns="99075" bIns="49538" rtlCol="0" anchor="b"/>
          <a:lstStyle>
            <a:lvl1pPr algn="r">
              <a:defRPr sz="1300"/>
            </a:lvl1pPr>
          </a:lstStyle>
          <a:p>
            <a:fld id="{9900A491-09EA-4CA4-955E-E6ACB29AC70C}"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6"/>
          <p:cNvSpPr>
            <a:spLocks noGrp="1" noChangeArrowheads="1"/>
          </p:cNvSpPr>
          <p:nvPr>
            <p:ph type="sldNum" sz="quarter"/>
          </p:nvPr>
        </p:nvSpPr>
        <p:spPr>
          <a:noFill/>
          <a:ln/>
        </p:spPr>
        <p:txBody>
          <a:bodyPr/>
          <a:lstStyle/>
          <a:p>
            <a:pPr>
              <a:tabLst>
                <a:tab pos="868330" algn="l"/>
                <a:tab pos="1736660" algn="l"/>
                <a:tab pos="2604990" algn="l"/>
              </a:tabLst>
            </a:pPr>
            <a:fld id="{1790DEC7-1FB3-41A7-A8CE-F096E1B06206}" type="slidenum">
              <a:rPr lang="en-US"/>
              <a:pPr>
                <a:tabLst>
                  <a:tab pos="868330" algn="l"/>
                  <a:tab pos="1736660" algn="l"/>
                  <a:tab pos="2604990" algn="l"/>
                </a:tabLst>
              </a:pPr>
              <a:t>4</a:t>
            </a:fld>
            <a:endParaRPr lang="en-US" dirty="0"/>
          </a:p>
        </p:txBody>
      </p:sp>
      <p:sp>
        <p:nvSpPr>
          <p:cNvPr id="30723" name="Rectangle 1"/>
          <p:cNvSpPr txBox="1">
            <a:spLocks noGrp="1" noRot="1" noChangeAspect="1" noChangeArrowheads="1" noTextEdit="1"/>
          </p:cNvSpPr>
          <p:nvPr>
            <p:ph type="sldImg"/>
          </p:nvPr>
        </p:nvSpPr>
        <p:spPr>
          <a:xfrm>
            <a:off x="995363" y="777875"/>
            <a:ext cx="5113337" cy="3836988"/>
          </a:xfrm>
          <a:solidFill>
            <a:srgbClr val="FFFFFF"/>
          </a:solidFill>
          <a:ln>
            <a:solidFill>
              <a:srgbClr val="000000"/>
            </a:solidFill>
            <a:miter lim="800000"/>
          </a:ln>
        </p:spPr>
      </p:sp>
      <p:sp>
        <p:nvSpPr>
          <p:cNvPr id="30724" name="Rectangle 2"/>
          <p:cNvSpPr txBox="1">
            <a:spLocks noGrp="1" noChangeArrowheads="1"/>
          </p:cNvSpPr>
          <p:nvPr>
            <p:ph type="body" idx="1"/>
          </p:nvPr>
        </p:nvSpPr>
        <p:spPr>
          <a:xfrm>
            <a:off x="709613" y="4860926"/>
            <a:ext cx="5684837" cy="4606925"/>
          </a:xfrm>
          <a:noFill/>
          <a:ln/>
        </p:spPr>
        <p:txBody>
          <a:bodyPr wrap="none" lIns="86856" tIns="43428" rIns="86856" bIns="43428" anchor="ctr"/>
          <a:lstStyle/>
          <a:p>
            <a:endParaRPr lang="es-E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3B29FA92-44AB-42A3-97B6-DCFCB96F2737}" type="datetimeFigureOut">
              <a:rPr lang="es-ES" smtClean="0"/>
              <a:pPr/>
              <a:t>22/04/2024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5B1E759-C075-4D43-A63C-3F38E33CB033}"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B29FA92-44AB-42A3-97B6-DCFCB96F2737}" type="datetimeFigureOut">
              <a:rPr lang="es-ES" smtClean="0"/>
              <a:pPr/>
              <a:t>22/04/2024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5B1E759-C075-4D43-A63C-3F38E33CB033}"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B29FA92-44AB-42A3-97B6-DCFCB96F2737}" type="datetimeFigureOut">
              <a:rPr lang="es-ES" smtClean="0"/>
              <a:pPr/>
              <a:t>22/04/2024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5B1E759-C075-4D43-A63C-3F38E33CB033}"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B29FA92-44AB-42A3-97B6-DCFCB96F2737}" type="datetimeFigureOut">
              <a:rPr lang="es-ES" smtClean="0"/>
              <a:pPr/>
              <a:t>22/04/2024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5B1E759-C075-4D43-A63C-3F38E33CB033}"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B29FA92-44AB-42A3-97B6-DCFCB96F2737}" type="datetimeFigureOut">
              <a:rPr lang="es-ES" smtClean="0"/>
              <a:pPr/>
              <a:t>22/04/2024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5B1E759-C075-4D43-A63C-3F38E33CB033}"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3B29FA92-44AB-42A3-97B6-DCFCB96F2737}" type="datetimeFigureOut">
              <a:rPr lang="es-ES" smtClean="0"/>
              <a:pPr/>
              <a:t>22/04/2024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5B1E759-C075-4D43-A63C-3F38E33CB033}"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3B29FA92-44AB-42A3-97B6-DCFCB96F2737}" type="datetimeFigureOut">
              <a:rPr lang="es-ES" smtClean="0"/>
              <a:pPr/>
              <a:t>22/04/2024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95B1E759-C075-4D43-A63C-3F38E33CB033}"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3B29FA92-44AB-42A3-97B6-DCFCB96F2737}" type="datetimeFigureOut">
              <a:rPr lang="es-ES" smtClean="0"/>
              <a:pPr/>
              <a:t>22/04/2024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95B1E759-C075-4D43-A63C-3F38E33CB033}"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B29FA92-44AB-42A3-97B6-DCFCB96F2737}" type="datetimeFigureOut">
              <a:rPr lang="es-ES" smtClean="0"/>
              <a:pPr/>
              <a:t>22/04/2024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95B1E759-C075-4D43-A63C-3F38E33CB033}"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B29FA92-44AB-42A3-97B6-DCFCB96F2737}" type="datetimeFigureOut">
              <a:rPr lang="es-ES" smtClean="0"/>
              <a:pPr/>
              <a:t>22/04/2024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5B1E759-C075-4D43-A63C-3F38E33CB033}"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B29FA92-44AB-42A3-97B6-DCFCB96F2737}" type="datetimeFigureOut">
              <a:rPr lang="es-ES" smtClean="0"/>
              <a:pPr/>
              <a:t>22/04/2024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5B1E759-C075-4D43-A63C-3F38E33CB033}"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29FA92-44AB-42A3-97B6-DCFCB96F2737}" type="datetimeFigureOut">
              <a:rPr lang="es-ES" smtClean="0"/>
              <a:pPr/>
              <a:t>22/04/2024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B1E759-C075-4D43-A63C-3F38E33CB033}"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duardromo.com/"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hyperlink" Target="https://cutt.ly/B8xjH9e"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bitcoin-ether.com/" TargetMode="External"/><Relationship Id="rId2" Type="http://schemas.openxmlformats.org/officeDocument/2006/relationships/hyperlink" Target="https://youtube.com/@blockchain2008"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bitcoin-ether.com/videos/"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sha256algorithm.com/" TargetMode="External"/><Relationship Id="rId2" Type="http://schemas.openxmlformats.org/officeDocument/2006/relationships/hyperlink" Target="https://emn178.github.io/online-tools/sha256.html" TargetMode="External"/><Relationship Id="rId1" Type="http://schemas.openxmlformats.org/officeDocument/2006/relationships/slideLayout" Target="../slideLayouts/slideLayout7.xml"/><Relationship Id="rId4" Type="http://schemas.openxmlformats.org/officeDocument/2006/relationships/hyperlink" Target="https://appdevtools.com/base58-encoder-decoder"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blockchain.com/explorer"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jpeg"/><Relationship Id="rId4" Type="http://schemas.openxmlformats.org/officeDocument/2006/relationships/hyperlink" Target="https://ethseer.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blockchain.com/explorer" TargetMode="External"/><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hyperlink" Target="https://ethseer.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banner.jpg"/>
          <p:cNvPicPr>
            <a:picLocks noChangeAspect="1"/>
          </p:cNvPicPr>
          <p:nvPr/>
        </p:nvPicPr>
        <p:blipFill>
          <a:blip r:embed="rId2" cstate="print"/>
          <a:stretch>
            <a:fillRect/>
          </a:stretch>
        </p:blipFill>
        <p:spPr>
          <a:xfrm>
            <a:off x="357158" y="142852"/>
            <a:ext cx="1714511" cy="906414"/>
          </a:xfrm>
          <a:prstGeom prst="rect">
            <a:avLst/>
          </a:prstGeom>
        </p:spPr>
      </p:pic>
      <p:sp>
        <p:nvSpPr>
          <p:cNvPr id="6" name="5 Rectángulo"/>
          <p:cNvSpPr/>
          <p:nvPr/>
        </p:nvSpPr>
        <p:spPr>
          <a:xfrm>
            <a:off x="2571736" y="214290"/>
            <a:ext cx="4214842" cy="1446550"/>
          </a:xfrm>
          <a:prstGeom prst="rect">
            <a:avLst/>
          </a:prstGeom>
        </p:spPr>
        <p:txBody>
          <a:bodyPr wrap="square">
            <a:spAutoFit/>
          </a:bodyPr>
          <a:lstStyle/>
          <a:p>
            <a:pPr algn="ctr"/>
            <a:r>
              <a:rPr lang="es-ES" sz="4400" b="1" dirty="0" smtClean="0">
                <a:solidFill>
                  <a:srgbClr val="FF0000"/>
                </a:solidFill>
              </a:rPr>
              <a:t>Introducción a la</a:t>
            </a:r>
            <a:br>
              <a:rPr lang="es-ES" sz="4400" b="1" dirty="0" smtClean="0">
                <a:solidFill>
                  <a:srgbClr val="FF0000"/>
                </a:solidFill>
              </a:rPr>
            </a:br>
            <a:r>
              <a:rPr lang="es-ES" sz="4400" b="1" dirty="0" smtClean="0">
                <a:solidFill>
                  <a:srgbClr val="FF0000"/>
                </a:solidFill>
              </a:rPr>
              <a:t>Blockchain </a:t>
            </a:r>
            <a:endParaRPr lang="es-ES" sz="4400" b="1" dirty="0">
              <a:solidFill>
                <a:srgbClr val="FF0000"/>
              </a:solidFill>
            </a:endParaRPr>
          </a:p>
        </p:txBody>
      </p:sp>
      <p:sp>
        <p:nvSpPr>
          <p:cNvPr id="5" name="4 Rectángulo"/>
          <p:cNvSpPr/>
          <p:nvPr/>
        </p:nvSpPr>
        <p:spPr>
          <a:xfrm>
            <a:off x="857224" y="2357430"/>
            <a:ext cx="6715172" cy="2308324"/>
          </a:xfrm>
          <a:prstGeom prst="rect">
            <a:avLst/>
          </a:prstGeom>
        </p:spPr>
        <p:txBody>
          <a:bodyPr wrap="square">
            <a:spAutoFit/>
          </a:bodyPr>
          <a:lstStyle/>
          <a:p>
            <a:pPr algn="ctr"/>
            <a:r>
              <a:rPr lang="es-ES" sz="3200" b="1" dirty="0" smtClean="0">
                <a:hlinkClick r:id="rId3"/>
              </a:rPr>
              <a:t>eduardromo.com</a:t>
            </a:r>
            <a:endParaRPr lang="es-ES" sz="3200" b="1" dirty="0" smtClean="0"/>
          </a:p>
          <a:p>
            <a:pPr algn="ctr"/>
            <a:r>
              <a:rPr lang="es-ES" sz="2800" b="1" dirty="0" smtClean="0"/>
              <a:t>En la opción del menú: IES, Youtube y Criptografía , tenéis los enlaces a los diferentes ficheros y vídeos explicativos de la Blockchain, Bitcoin, Encriptación, etc.</a:t>
            </a:r>
            <a:endParaRPr lang="es-ES" sz="2800" b="1" dirty="0"/>
          </a:p>
        </p:txBody>
      </p:sp>
      <p:sp>
        <p:nvSpPr>
          <p:cNvPr id="7" name="6 Rectángulo"/>
          <p:cNvSpPr/>
          <p:nvPr/>
        </p:nvSpPr>
        <p:spPr>
          <a:xfrm>
            <a:off x="4643438" y="6286520"/>
            <a:ext cx="4214842" cy="369332"/>
          </a:xfrm>
          <a:prstGeom prst="rect">
            <a:avLst/>
          </a:prstGeom>
        </p:spPr>
        <p:txBody>
          <a:bodyPr wrap="square">
            <a:spAutoFit/>
          </a:bodyPr>
          <a:lstStyle/>
          <a:p>
            <a:pPr algn="ctr"/>
            <a:r>
              <a:rPr lang="es-ES" b="1" dirty="0" smtClean="0">
                <a:solidFill>
                  <a:srgbClr val="0033CC"/>
                </a:solidFill>
              </a:rPr>
              <a:t>Eduard Romo Asenjo</a:t>
            </a:r>
            <a:endParaRPr lang="es-ES" b="1" dirty="0">
              <a:solidFill>
                <a:srgbClr val="0033CC"/>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CuadroTexto"/>
          <p:cNvSpPr txBox="1"/>
          <p:nvPr/>
        </p:nvSpPr>
        <p:spPr>
          <a:xfrm>
            <a:off x="357158" y="500042"/>
            <a:ext cx="2071702" cy="707886"/>
          </a:xfrm>
          <a:prstGeom prst="rect">
            <a:avLst/>
          </a:prstGeom>
          <a:noFill/>
        </p:spPr>
        <p:txBody>
          <a:bodyPr wrap="square" rtlCol="0">
            <a:spAutoFit/>
          </a:bodyPr>
          <a:lstStyle/>
          <a:p>
            <a:r>
              <a:rPr lang="es-ES" sz="2000" b="1" dirty="0" smtClean="0"/>
              <a:t>Los tres PILARES de la Blockchain</a:t>
            </a:r>
            <a:endParaRPr lang="es-ES" sz="2000" b="1" dirty="0"/>
          </a:p>
        </p:txBody>
      </p:sp>
      <p:grpSp>
        <p:nvGrpSpPr>
          <p:cNvPr id="2" name="Group 2"/>
          <p:cNvGrpSpPr>
            <a:grpSpLocks/>
          </p:cNvGrpSpPr>
          <p:nvPr/>
        </p:nvGrpSpPr>
        <p:grpSpPr bwMode="auto">
          <a:xfrm>
            <a:off x="499713" y="1000108"/>
            <a:ext cx="7358708" cy="4143869"/>
            <a:chOff x="486" y="1375"/>
            <a:chExt cx="9623" cy="5476"/>
          </a:xfrm>
        </p:grpSpPr>
        <p:sp>
          <p:nvSpPr>
            <p:cNvPr id="1027" name="AutoShape 3"/>
            <p:cNvSpPr>
              <a:spLocks noChangeArrowheads="1"/>
            </p:cNvSpPr>
            <p:nvPr/>
          </p:nvSpPr>
          <p:spPr bwMode="auto">
            <a:xfrm>
              <a:off x="3852" y="1795"/>
              <a:ext cx="3647" cy="4377"/>
            </a:xfrm>
            <a:prstGeom prst="triangle">
              <a:avLst>
                <a:gd name="adj" fmla="val 50000"/>
              </a:avLst>
            </a:prstGeom>
            <a:gradFill rotWithShape="0">
              <a:gsLst>
                <a:gs pos="0">
                  <a:srgbClr val="C2D69B"/>
                </a:gs>
                <a:gs pos="50000">
                  <a:srgbClr val="EAF1DD"/>
                </a:gs>
                <a:gs pos="100000">
                  <a:srgbClr val="C2D69B"/>
                </a:gs>
              </a:gsLst>
              <a:lin ang="18900000" scaled="1"/>
            </a:gradFill>
            <a:ln w="12700">
              <a:solidFill>
                <a:srgbClr val="C2D69B"/>
              </a:solid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800" b="1" i="0" u="none" strike="noStrike" cap="none" normalizeH="0" baseline="0" dirty="0" smtClean="0">
                  <a:ln>
                    <a:noFill/>
                  </a:ln>
                  <a:solidFill>
                    <a:schemeClr val="tx1"/>
                  </a:solidFill>
                  <a:effectLst/>
                  <a:latin typeface="Calibri" pitchFamily="34" charset="0"/>
                  <a:cs typeface="Arial" pitchFamily="34" charset="0"/>
                </a:rPr>
                <a:t>Blockchain</a:t>
              </a:r>
              <a:br>
                <a:rPr kumimoji="0" lang="es-ES" sz="1800" b="1" i="0" u="none" strike="noStrike" cap="none" normalizeH="0" baseline="0" dirty="0" smtClean="0">
                  <a:ln>
                    <a:noFill/>
                  </a:ln>
                  <a:solidFill>
                    <a:schemeClr val="tx1"/>
                  </a:solidFill>
                  <a:effectLst/>
                  <a:latin typeface="Calibri" pitchFamily="34" charset="0"/>
                  <a:cs typeface="Arial" pitchFamily="34" charset="0"/>
                </a:rPr>
              </a:b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8" name="Text Box 4"/>
            <p:cNvSpPr txBox="1">
              <a:spLocks noChangeArrowheads="1"/>
            </p:cNvSpPr>
            <p:nvPr/>
          </p:nvSpPr>
          <p:spPr bwMode="auto">
            <a:xfrm>
              <a:off x="5984" y="1375"/>
              <a:ext cx="1621" cy="661"/>
            </a:xfrm>
            <a:prstGeom prst="rect">
              <a:avLst/>
            </a:prstGeom>
            <a:solidFill>
              <a:srgbClr val="FFFFFF"/>
            </a:solidFill>
            <a:ln w="31750">
              <a:solidFill>
                <a:srgbClr val="8064A2"/>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ES" sz="1200" b="1" i="0" u="none" strike="noStrike" cap="none" normalizeH="0" baseline="0" smtClean="0">
                  <a:ln>
                    <a:noFill/>
                  </a:ln>
                  <a:solidFill>
                    <a:schemeClr val="tx1"/>
                  </a:solidFill>
                  <a:effectLst/>
                  <a:latin typeface="Calibri" pitchFamily="34" charset="0"/>
                  <a:cs typeface="Arial" pitchFamily="34" charset="0"/>
                </a:rPr>
                <a:t>Criptografía</a:t>
              </a: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100" b="0" i="0" u="none" strike="noStrike" cap="none" normalizeH="0" baseline="0" smtClean="0">
                  <a:ln>
                    <a:noFill/>
                  </a:ln>
                  <a:solidFill>
                    <a:schemeClr val="tx1"/>
                  </a:solidFill>
                  <a:effectLst/>
                  <a:latin typeface="Calibri" pitchFamily="34" charset="0"/>
                  <a:cs typeface="Arial" pitchFamily="34" charset="0"/>
                </a:rPr>
                <a:t>La Seguridad.</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Text Box 5"/>
            <p:cNvSpPr txBox="1">
              <a:spLocks noChangeArrowheads="1"/>
            </p:cNvSpPr>
            <p:nvPr/>
          </p:nvSpPr>
          <p:spPr bwMode="auto">
            <a:xfrm>
              <a:off x="486" y="5718"/>
              <a:ext cx="3300" cy="1133"/>
            </a:xfrm>
            <a:prstGeom prst="rect">
              <a:avLst/>
            </a:prstGeom>
            <a:solidFill>
              <a:srgbClr val="FFFFFF"/>
            </a:solidFill>
            <a:ln w="31750">
              <a:solidFill>
                <a:srgbClr val="8064A2"/>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s-ES" sz="1200" b="1" i="0" u="none" strike="noStrike" cap="none" normalizeH="0" baseline="0" smtClean="0">
                  <a:ln>
                    <a:noFill/>
                  </a:ln>
                  <a:solidFill>
                    <a:schemeClr val="tx1"/>
                  </a:solidFill>
                  <a:effectLst/>
                  <a:latin typeface="Calibri" pitchFamily="34" charset="0"/>
                  <a:cs typeface="Arial" pitchFamily="34" charset="0"/>
                </a:rPr>
                <a:t>Redes distribuidas</a:t>
              </a: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100" b="0" i="0" u="none" strike="noStrike" cap="none" normalizeH="0" baseline="0" smtClean="0">
                  <a:ln>
                    <a:noFill/>
                  </a:ln>
                  <a:solidFill>
                    <a:schemeClr val="tx1"/>
                  </a:solidFill>
                  <a:effectLst/>
                  <a:latin typeface="Calibri" pitchFamily="34" charset="0"/>
                  <a:cs typeface="Arial" pitchFamily="34" charset="0"/>
                </a:rPr>
                <a:t>Consenso: RAFT, PBFT, PoW, PoS</a:t>
              </a:r>
              <a:br>
                <a:rPr kumimoji="0" lang="es-ES" sz="1100" b="0" i="0" u="none" strike="noStrike" cap="none" normalizeH="0" baseline="0" smtClean="0">
                  <a:ln>
                    <a:noFill/>
                  </a:ln>
                  <a:solidFill>
                    <a:schemeClr val="tx1"/>
                  </a:solidFill>
                  <a:effectLst/>
                  <a:latin typeface="Calibri" pitchFamily="34" charset="0"/>
                  <a:cs typeface="Arial" pitchFamily="34" charset="0"/>
                </a:rPr>
              </a:br>
              <a:r>
                <a:rPr kumimoji="0" lang="es-ES" sz="1100" b="0" i="0" u="none" strike="noStrike" cap="none" normalizeH="0" baseline="0" smtClean="0">
                  <a:ln>
                    <a:noFill/>
                  </a:ln>
                  <a:solidFill>
                    <a:schemeClr val="tx1"/>
                  </a:solidFill>
                  <a:effectLst/>
                  <a:latin typeface="Calibri" pitchFamily="34" charset="0"/>
                  <a:cs typeface="Arial" pitchFamily="34" charset="0"/>
                </a:rPr>
                <a:t>el consenso es fundamental en esta red descentralizada.</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030" name="Text Box 6"/>
            <p:cNvSpPr txBox="1">
              <a:spLocks noChangeArrowheads="1"/>
            </p:cNvSpPr>
            <p:nvPr/>
          </p:nvSpPr>
          <p:spPr bwMode="auto">
            <a:xfrm>
              <a:off x="7654" y="5713"/>
              <a:ext cx="2455" cy="1137"/>
            </a:xfrm>
            <a:prstGeom prst="rect">
              <a:avLst/>
            </a:prstGeom>
            <a:solidFill>
              <a:srgbClr val="FFFFFF"/>
            </a:solidFill>
            <a:ln w="31750">
              <a:solidFill>
                <a:srgbClr val="8064A2"/>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ES" sz="1200" b="1" i="0" u="none" strike="noStrike" cap="none" normalizeH="0" baseline="0" dirty="0" smtClean="0">
                  <a:ln>
                    <a:noFill/>
                  </a:ln>
                  <a:solidFill>
                    <a:schemeClr val="tx1"/>
                  </a:solidFill>
                  <a:effectLst/>
                  <a:latin typeface="Calibri" pitchFamily="34" charset="0"/>
                  <a:cs typeface="Arial" pitchFamily="34" charset="0"/>
                </a:rPr>
                <a:t>Teoría de Juegos</a:t>
              </a:r>
              <a:br>
                <a:rPr kumimoji="0" lang="es-ES" sz="1200" b="1" i="0" u="none" strike="noStrike" cap="none" normalizeH="0" baseline="0" dirty="0" smtClean="0">
                  <a:ln>
                    <a:noFill/>
                  </a:ln>
                  <a:solidFill>
                    <a:schemeClr val="tx1"/>
                  </a:solidFill>
                  <a:effectLst/>
                  <a:latin typeface="Calibri" pitchFamily="34" charset="0"/>
                  <a:cs typeface="Arial" pitchFamily="34" charset="0"/>
                </a:rPr>
              </a:br>
              <a:r>
                <a:rPr kumimoji="0" lang="es-ES" sz="1200" b="0" i="0" u="none" strike="noStrike" cap="none" normalizeH="0" baseline="0" dirty="0" smtClean="0">
                  <a:ln>
                    <a:noFill/>
                  </a:ln>
                  <a:solidFill>
                    <a:schemeClr val="tx1"/>
                  </a:solidFill>
                  <a:effectLst/>
                  <a:latin typeface="Calibri" pitchFamily="34" charset="0"/>
                  <a:cs typeface="Arial" pitchFamily="34" charset="0"/>
                </a:rPr>
                <a:t>para calcular  los incentivos para los actores de esta gran red</a:t>
              </a:r>
              <a:r>
                <a:rPr kumimoji="0" lang="es-ES" sz="1200" b="0" i="0" u="none" strike="noStrike" cap="none" normalizeH="0" baseline="0" dirty="0" smtClean="0">
                  <a:ln>
                    <a:noFill/>
                  </a:ln>
                  <a:solidFill>
                    <a:schemeClr val="tx1"/>
                  </a:solidFill>
                  <a:effectLst/>
                  <a:latin typeface="Times New Roman" pitchFamily="18" charset="0"/>
                  <a:cs typeface="Arial" pitchFamily="34" charset="0"/>
                </a:rPr>
                <a:t>.</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1" name="Text Box 7"/>
            <p:cNvSpPr txBox="1">
              <a:spLocks noChangeArrowheads="1"/>
            </p:cNvSpPr>
            <p:nvPr/>
          </p:nvSpPr>
          <p:spPr bwMode="auto">
            <a:xfrm>
              <a:off x="4877" y="4774"/>
              <a:ext cx="1621" cy="973"/>
            </a:xfrm>
            <a:prstGeom prst="rect">
              <a:avLst/>
            </a:prstGeom>
            <a:solidFill>
              <a:srgbClr val="FFFFFF"/>
            </a:solidFill>
            <a:ln w="31750">
              <a:solidFill>
                <a:srgbClr val="F79646"/>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200" b="1" i="0" u="none" strike="noStrike" cap="none" normalizeH="0" baseline="0" dirty="0" smtClean="0">
                  <a:ln>
                    <a:noFill/>
                  </a:ln>
                  <a:solidFill>
                    <a:schemeClr val="tx1"/>
                  </a:solidFill>
                  <a:effectLst/>
                  <a:latin typeface="Calibri" pitchFamily="34" charset="0"/>
                  <a:cs typeface="Arial" pitchFamily="34" charset="0"/>
                </a:rPr>
                <a:t>Una revolución dentro de</a:t>
              </a:r>
              <a:br>
                <a:rPr kumimoji="0" lang="es-ES" sz="1200" b="1" i="0" u="none" strike="noStrike" cap="none" normalizeH="0" baseline="0" dirty="0" smtClean="0">
                  <a:ln>
                    <a:noFill/>
                  </a:ln>
                  <a:solidFill>
                    <a:schemeClr val="tx1"/>
                  </a:solidFill>
                  <a:effectLst/>
                  <a:latin typeface="Calibri" pitchFamily="34" charset="0"/>
                  <a:cs typeface="Arial" pitchFamily="34" charset="0"/>
                </a:rPr>
              </a:br>
              <a:r>
                <a:rPr kumimoji="0" lang="es-ES" sz="1200" b="1" i="0" u="none" strike="noStrike" cap="none" normalizeH="0" baseline="0" dirty="0" smtClean="0">
                  <a:ln>
                    <a:noFill/>
                  </a:ln>
                  <a:solidFill>
                    <a:schemeClr val="tx1"/>
                  </a:solidFill>
                  <a:effectLst/>
                  <a:latin typeface="Calibri" pitchFamily="34" charset="0"/>
                  <a:cs typeface="Arial" pitchFamily="34" charset="0"/>
                </a:rPr>
                <a:t>Internet</a:t>
              </a:r>
              <a:endParaRPr kumimoji="0" lang="es-ES" sz="1200" b="1" i="0" u="none" strike="noStrike" cap="none" normalizeH="0" baseline="0" dirty="0" smtClean="0">
                <a:ln>
                  <a:noFill/>
                </a:ln>
                <a:solidFill>
                  <a:schemeClr val="tx1"/>
                </a:solidFill>
                <a:effectLst/>
                <a:latin typeface="Arial" pitchFamily="34" charset="0"/>
                <a:cs typeface="Arial" pitchFamily="34" charset="0"/>
              </a:endParaRPr>
            </a:p>
          </p:txBody>
        </p:sp>
      </p:grpSp>
      <p:pic>
        <p:nvPicPr>
          <p:cNvPr id="15" name="14 Imagen" descr="LOGO_EDU5.jpg"/>
          <p:cNvPicPr>
            <a:picLocks noChangeAspect="1"/>
          </p:cNvPicPr>
          <p:nvPr/>
        </p:nvPicPr>
        <p:blipFill>
          <a:blip r:embed="rId2" cstate="print"/>
          <a:stretch>
            <a:fillRect/>
          </a:stretch>
        </p:blipFill>
        <p:spPr>
          <a:xfrm>
            <a:off x="8072462" y="142852"/>
            <a:ext cx="900440" cy="772280"/>
          </a:xfrm>
          <a:prstGeom prst="rect">
            <a:avLst/>
          </a:prstGeom>
        </p:spPr>
      </p:pic>
      <p:sp>
        <p:nvSpPr>
          <p:cNvPr id="10" name="9 CuadroTexto"/>
          <p:cNvSpPr txBox="1"/>
          <p:nvPr/>
        </p:nvSpPr>
        <p:spPr>
          <a:xfrm>
            <a:off x="2786050" y="142852"/>
            <a:ext cx="3929090" cy="523220"/>
          </a:xfrm>
          <a:prstGeom prst="rect">
            <a:avLst/>
          </a:prstGeom>
          <a:noFill/>
        </p:spPr>
        <p:txBody>
          <a:bodyPr wrap="square" rtlCol="0">
            <a:spAutoFit/>
          </a:bodyPr>
          <a:lstStyle/>
          <a:p>
            <a:pPr algn="ctr"/>
            <a:r>
              <a:rPr lang="es-ES" sz="2800" b="1" dirty="0" smtClean="0">
                <a:solidFill>
                  <a:srgbClr val="FF0000"/>
                </a:solidFill>
              </a:rPr>
              <a:t>La Blockchain-Esquema I</a:t>
            </a:r>
            <a:endParaRPr lang="es-ES" sz="2800" b="1" dirty="0">
              <a:solidFill>
                <a:srgbClr val="FF0000"/>
              </a:solidFill>
            </a:endParaRPr>
          </a:p>
        </p:txBody>
      </p:sp>
      <p:sp>
        <p:nvSpPr>
          <p:cNvPr id="11" name="10 CuadroTexto"/>
          <p:cNvSpPr txBox="1"/>
          <p:nvPr/>
        </p:nvSpPr>
        <p:spPr>
          <a:xfrm>
            <a:off x="357158" y="1428736"/>
            <a:ext cx="1752596" cy="738664"/>
          </a:xfrm>
          <a:prstGeom prst="rect">
            <a:avLst/>
          </a:prstGeom>
          <a:noFill/>
          <a:ln>
            <a:solidFill>
              <a:schemeClr val="accent1"/>
            </a:solidFill>
            <a:prstDash val="dash"/>
          </a:ln>
        </p:spPr>
        <p:txBody>
          <a:bodyPr wrap="none" rtlCol="0">
            <a:spAutoFit/>
          </a:bodyPr>
          <a:lstStyle/>
          <a:p>
            <a:r>
              <a:rPr lang="es-ES" sz="1400" dirty="0" smtClean="0"/>
              <a:t>1) La Seguridad</a:t>
            </a:r>
          </a:p>
          <a:p>
            <a:r>
              <a:rPr lang="es-ES" sz="1400" dirty="0" smtClean="0"/>
              <a:t>2) Redes Distribuidas</a:t>
            </a:r>
          </a:p>
          <a:p>
            <a:r>
              <a:rPr lang="es-ES" sz="1400" dirty="0" smtClean="0"/>
              <a:t>3) Incentivos</a:t>
            </a:r>
            <a:endParaRPr lang="es-ES" sz="1400" dirty="0"/>
          </a:p>
        </p:txBody>
      </p:sp>
      <p:sp>
        <p:nvSpPr>
          <p:cNvPr id="12" name="11 CuadroTexto"/>
          <p:cNvSpPr txBox="1"/>
          <p:nvPr/>
        </p:nvSpPr>
        <p:spPr>
          <a:xfrm>
            <a:off x="6072198" y="1571612"/>
            <a:ext cx="2134239" cy="1600438"/>
          </a:xfrm>
          <a:prstGeom prst="rect">
            <a:avLst/>
          </a:prstGeom>
          <a:noFill/>
          <a:ln>
            <a:solidFill>
              <a:schemeClr val="accent1"/>
            </a:solidFill>
            <a:prstDash val="dash"/>
          </a:ln>
        </p:spPr>
        <p:txBody>
          <a:bodyPr wrap="none" rtlCol="0">
            <a:spAutoFit/>
          </a:bodyPr>
          <a:lstStyle/>
          <a:p>
            <a:pPr algn="ctr"/>
            <a:r>
              <a:rPr lang="es-ES" sz="1400" b="1" dirty="0" smtClean="0"/>
              <a:t>PROPIEDADES</a:t>
            </a:r>
          </a:p>
          <a:p>
            <a:r>
              <a:rPr lang="es-ES" sz="1400" dirty="0" smtClean="0"/>
              <a:t>1) Descentralizada</a:t>
            </a:r>
          </a:p>
          <a:p>
            <a:r>
              <a:rPr lang="es-ES" sz="1400" dirty="0" smtClean="0"/>
              <a:t>2) Incorruptible</a:t>
            </a:r>
          </a:p>
          <a:p>
            <a:r>
              <a:rPr lang="es-ES" sz="1400" dirty="0" smtClean="0"/>
              <a:t>3) Transparente</a:t>
            </a:r>
          </a:p>
          <a:p>
            <a:r>
              <a:rPr lang="es-ES" sz="1400" dirty="0" smtClean="0"/>
              <a:t>4) Información perdurable</a:t>
            </a:r>
          </a:p>
          <a:p>
            <a:r>
              <a:rPr lang="es-ES" sz="1400" dirty="0" smtClean="0"/>
              <a:t>5) Tx seguras y confiables</a:t>
            </a:r>
          </a:p>
          <a:p>
            <a:r>
              <a:rPr lang="es-ES" sz="1400" dirty="0" smtClean="0"/>
              <a:t>6) Posibilidad de ESCALAR</a:t>
            </a:r>
            <a:endParaRPr lang="es-ES" sz="1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CuadroTexto"/>
          <p:cNvSpPr txBox="1"/>
          <p:nvPr/>
        </p:nvSpPr>
        <p:spPr>
          <a:xfrm>
            <a:off x="214282" y="0"/>
            <a:ext cx="2643206" cy="1477328"/>
          </a:xfrm>
          <a:prstGeom prst="rect">
            <a:avLst/>
          </a:prstGeom>
          <a:noFill/>
        </p:spPr>
        <p:txBody>
          <a:bodyPr wrap="square" rtlCol="0">
            <a:spAutoFit/>
          </a:bodyPr>
          <a:lstStyle/>
          <a:p>
            <a:r>
              <a:rPr lang="es-ES" sz="1600" b="1" dirty="0" smtClean="0">
                <a:solidFill>
                  <a:srgbClr val="FF0000"/>
                </a:solidFill>
              </a:rPr>
              <a:t>Los tres grandes  PILARES de la Blockchain</a:t>
            </a:r>
            <a:br>
              <a:rPr lang="es-ES" sz="1600" b="1" dirty="0" smtClean="0">
                <a:solidFill>
                  <a:srgbClr val="FF0000"/>
                </a:solidFill>
              </a:rPr>
            </a:br>
            <a:endParaRPr lang="es-ES" sz="1600" b="1" dirty="0" smtClean="0">
              <a:solidFill>
                <a:srgbClr val="FF0000"/>
              </a:solidFill>
            </a:endParaRPr>
          </a:p>
          <a:p>
            <a:r>
              <a:rPr lang="es-ES" sz="1400" b="1" dirty="0" smtClean="0"/>
              <a:t>Criptografía.</a:t>
            </a:r>
            <a:br>
              <a:rPr lang="es-ES" sz="1400" b="1" dirty="0" smtClean="0"/>
            </a:br>
            <a:r>
              <a:rPr lang="es-ES" sz="1400" b="1" dirty="0" smtClean="0"/>
              <a:t> Redes Distribuidas.</a:t>
            </a:r>
            <a:br>
              <a:rPr lang="es-ES" sz="1400" b="1" dirty="0" smtClean="0"/>
            </a:br>
            <a:r>
              <a:rPr lang="es-ES" sz="1400" b="1" dirty="0" smtClean="0"/>
              <a:t>Teoría de Juegos.</a:t>
            </a:r>
            <a:endParaRPr lang="es-ES" sz="1400" b="1" dirty="0"/>
          </a:p>
        </p:txBody>
      </p:sp>
      <p:grpSp>
        <p:nvGrpSpPr>
          <p:cNvPr id="1026" name="Group 2"/>
          <p:cNvGrpSpPr>
            <a:grpSpLocks/>
          </p:cNvGrpSpPr>
          <p:nvPr/>
        </p:nvGrpSpPr>
        <p:grpSpPr bwMode="auto">
          <a:xfrm>
            <a:off x="357158" y="1142984"/>
            <a:ext cx="7858564" cy="5429249"/>
            <a:chOff x="397" y="1375"/>
            <a:chExt cx="9738" cy="5701"/>
          </a:xfrm>
        </p:grpSpPr>
        <p:sp>
          <p:nvSpPr>
            <p:cNvPr id="1027" name="AutoShape 3"/>
            <p:cNvSpPr>
              <a:spLocks noChangeArrowheads="1"/>
            </p:cNvSpPr>
            <p:nvPr/>
          </p:nvSpPr>
          <p:spPr bwMode="auto">
            <a:xfrm>
              <a:off x="3852" y="1795"/>
              <a:ext cx="3647" cy="4377"/>
            </a:xfrm>
            <a:prstGeom prst="triangle">
              <a:avLst>
                <a:gd name="adj" fmla="val 50000"/>
              </a:avLst>
            </a:prstGeom>
            <a:gradFill rotWithShape="0">
              <a:gsLst>
                <a:gs pos="0">
                  <a:srgbClr val="C2D69B"/>
                </a:gs>
                <a:gs pos="50000">
                  <a:srgbClr val="EAF1DD"/>
                </a:gs>
                <a:gs pos="100000">
                  <a:srgbClr val="C2D69B"/>
                </a:gs>
              </a:gsLst>
              <a:lin ang="18900000" scaled="1"/>
            </a:gradFill>
            <a:ln w="12700">
              <a:solidFill>
                <a:srgbClr val="C2D69B"/>
              </a:solid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800" b="1" i="0" u="none" strike="noStrike" cap="none" normalizeH="0" baseline="0" dirty="0" smtClean="0">
                  <a:ln>
                    <a:noFill/>
                  </a:ln>
                  <a:solidFill>
                    <a:schemeClr val="tx1"/>
                  </a:solidFill>
                  <a:effectLst/>
                  <a:latin typeface="Calibri" pitchFamily="34" charset="0"/>
                  <a:cs typeface="Arial" pitchFamily="34" charset="0"/>
                </a:rPr>
                <a:t>Blockchain</a:t>
              </a:r>
              <a:br>
                <a:rPr kumimoji="0" lang="es-ES" sz="1800" b="1" i="0" u="none" strike="noStrike" cap="none" normalizeH="0" baseline="0" dirty="0" smtClean="0">
                  <a:ln>
                    <a:noFill/>
                  </a:ln>
                  <a:solidFill>
                    <a:schemeClr val="tx1"/>
                  </a:solidFill>
                  <a:effectLst/>
                  <a:latin typeface="Calibri" pitchFamily="34" charset="0"/>
                  <a:cs typeface="Arial" pitchFamily="34" charset="0"/>
                </a:rPr>
              </a:b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8" name="Text Box 4"/>
            <p:cNvSpPr txBox="1">
              <a:spLocks noChangeArrowheads="1"/>
            </p:cNvSpPr>
            <p:nvPr/>
          </p:nvSpPr>
          <p:spPr bwMode="auto">
            <a:xfrm>
              <a:off x="6151" y="1375"/>
              <a:ext cx="2817" cy="1425"/>
            </a:xfrm>
            <a:prstGeom prst="rect">
              <a:avLst/>
            </a:prstGeom>
            <a:solidFill>
              <a:srgbClr val="FFFFFF"/>
            </a:solidFill>
            <a:ln w="31750">
              <a:solidFill>
                <a:srgbClr val="8064A2"/>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ES" sz="1600" b="1" i="0" u="none" strike="noStrike" cap="none" normalizeH="0" baseline="0" dirty="0" smtClean="0">
                  <a:ln>
                    <a:noFill/>
                  </a:ln>
                  <a:solidFill>
                    <a:schemeClr val="tx1"/>
                  </a:solidFill>
                  <a:effectLst/>
                  <a:latin typeface="Calibri" pitchFamily="34" charset="0"/>
                  <a:cs typeface="Arial" pitchFamily="34" charset="0"/>
                </a:rPr>
                <a:t>Criptografía</a:t>
              </a:r>
              <a:r>
                <a:rPr kumimoji="0" lang="es-ES" sz="1200" b="1" i="0" u="none" strike="noStrike" cap="none" normalizeH="0" baseline="0" dirty="0" smtClean="0">
                  <a:ln>
                    <a:noFill/>
                  </a:ln>
                  <a:solidFill>
                    <a:schemeClr val="tx1"/>
                  </a:solidFill>
                  <a:effectLst/>
                  <a:latin typeface="Calibri" pitchFamily="34" charset="0"/>
                  <a:cs typeface="Arial" pitchFamily="34" charset="0"/>
                </a:rPr>
                <a:t> (</a:t>
              </a:r>
              <a:r>
                <a:rPr kumimoji="0" lang="es-ES" sz="1100" b="0" i="0" u="none" strike="noStrike" cap="none" normalizeH="0" baseline="0" dirty="0" smtClean="0">
                  <a:ln>
                    <a:noFill/>
                  </a:ln>
                  <a:solidFill>
                    <a:schemeClr val="tx1"/>
                  </a:solidFill>
                  <a:effectLst/>
                  <a:latin typeface="Calibri" pitchFamily="34" charset="0"/>
                  <a:cs typeface="Arial" pitchFamily="34" charset="0"/>
                </a:rPr>
                <a:t>La Seguridad).</a:t>
              </a:r>
              <a:br>
                <a:rPr kumimoji="0" lang="es-ES" sz="1100" b="0" i="0" u="none" strike="noStrike" cap="none" normalizeH="0" baseline="0" dirty="0" smtClean="0">
                  <a:ln>
                    <a:noFill/>
                  </a:ln>
                  <a:solidFill>
                    <a:schemeClr val="tx1"/>
                  </a:solidFill>
                  <a:effectLst/>
                  <a:latin typeface="Calibri" pitchFamily="34" charset="0"/>
                  <a:cs typeface="Arial" pitchFamily="34" charset="0"/>
                </a:rPr>
              </a:br>
              <a:r>
                <a:rPr kumimoji="0" lang="es-ES" sz="1100" b="0" i="0" u="none" strike="noStrike" cap="none" normalizeH="0" baseline="0" dirty="0" smtClean="0">
                  <a:ln>
                    <a:noFill/>
                  </a:ln>
                  <a:solidFill>
                    <a:schemeClr val="tx1"/>
                  </a:solidFill>
                  <a:effectLst/>
                  <a:latin typeface="Calibri" pitchFamily="34" charset="0"/>
                  <a:cs typeface="Arial" pitchFamily="34" charset="0"/>
                </a:rPr>
                <a:t>Criptografía Simétrica,</a:t>
              </a:r>
              <a:r>
                <a:rPr kumimoji="0" lang="es-ES" sz="1100" b="0" i="0" u="none" strike="noStrike" cap="none" normalizeH="0" dirty="0" smtClean="0">
                  <a:ln>
                    <a:noFill/>
                  </a:ln>
                  <a:solidFill>
                    <a:schemeClr val="tx1"/>
                  </a:solidFill>
                  <a:effectLst/>
                  <a:latin typeface="Calibri" pitchFamily="34" charset="0"/>
                  <a:cs typeface="Arial" pitchFamily="34" charset="0"/>
                </a:rPr>
                <a:t> Asimétrica.</a:t>
              </a:r>
              <a:br>
                <a:rPr kumimoji="0" lang="es-ES" sz="1100" b="0" i="0" u="none" strike="noStrike" cap="none" normalizeH="0" dirty="0" smtClean="0">
                  <a:ln>
                    <a:noFill/>
                  </a:ln>
                  <a:solidFill>
                    <a:schemeClr val="tx1"/>
                  </a:solidFill>
                  <a:effectLst/>
                  <a:latin typeface="Calibri" pitchFamily="34" charset="0"/>
                  <a:cs typeface="Arial" pitchFamily="34" charset="0"/>
                </a:rPr>
              </a:br>
              <a:r>
                <a:rPr kumimoji="0" lang="es-ES" sz="1100" b="0" i="0" u="none" strike="noStrike" cap="none" normalizeH="0" dirty="0" smtClean="0">
                  <a:ln>
                    <a:noFill/>
                  </a:ln>
                  <a:solidFill>
                    <a:schemeClr val="tx1"/>
                  </a:solidFill>
                  <a:effectLst/>
                  <a:latin typeface="Calibri" pitchFamily="34" charset="0"/>
                  <a:cs typeface="Arial" pitchFamily="34" charset="0"/>
                </a:rPr>
                <a:t>Secuencia de números cíclicas.</a:t>
              </a:r>
              <a:br>
                <a:rPr kumimoji="0" lang="es-ES" sz="1100" b="0" i="0" u="none" strike="noStrike" cap="none" normalizeH="0" dirty="0" smtClean="0">
                  <a:ln>
                    <a:noFill/>
                  </a:ln>
                  <a:solidFill>
                    <a:schemeClr val="tx1"/>
                  </a:solidFill>
                  <a:effectLst/>
                  <a:latin typeface="Calibri" pitchFamily="34" charset="0"/>
                  <a:cs typeface="Arial" pitchFamily="34" charset="0"/>
                </a:rPr>
              </a:br>
              <a:r>
                <a:rPr kumimoji="0" lang="es-ES" sz="1100" b="0" i="0" u="none" strike="noStrike" cap="none" normalizeH="0" dirty="0" smtClean="0">
                  <a:ln>
                    <a:noFill/>
                  </a:ln>
                  <a:solidFill>
                    <a:schemeClr val="tx1"/>
                  </a:solidFill>
                  <a:effectLst/>
                  <a:latin typeface="Calibri" pitchFamily="34" charset="0"/>
                  <a:cs typeface="Arial" pitchFamily="34" charset="0"/>
                </a:rPr>
                <a:t>Funciones Resumen de Hash.</a:t>
              </a:r>
              <a:br>
                <a:rPr kumimoji="0" lang="es-ES" sz="1100" b="0" i="0" u="none" strike="noStrike" cap="none" normalizeH="0" dirty="0" smtClean="0">
                  <a:ln>
                    <a:noFill/>
                  </a:ln>
                  <a:solidFill>
                    <a:schemeClr val="tx1"/>
                  </a:solidFill>
                  <a:effectLst/>
                  <a:latin typeface="Calibri" pitchFamily="34" charset="0"/>
                  <a:cs typeface="Arial" pitchFamily="34" charset="0"/>
                </a:rPr>
              </a:br>
              <a:r>
                <a:rPr kumimoji="0" lang="es-ES" sz="1100" b="0" i="0" u="none" strike="noStrike" cap="none" normalizeH="0" dirty="0" smtClean="0">
                  <a:ln>
                    <a:noFill/>
                  </a:ln>
                  <a:solidFill>
                    <a:schemeClr val="tx1"/>
                  </a:solidFill>
                  <a:effectLst/>
                  <a:latin typeface="Calibri" pitchFamily="34" charset="0"/>
                  <a:cs typeface="Arial" pitchFamily="34" charset="0"/>
                </a:rPr>
                <a:t>Firma electrónica o Digital.</a:t>
              </a:r>
              <a:br>
                <a:rPr kumimoji="0" lang="es-ES" sz="1100" b="0" i="0" u="none" strike="noStrike" cap="none" normalizeH="0" dirty="0" smtClean="0">
                  <a:ln>
                    <a:noFill/>
                  </a:ln>
                  <a:solidFill>
                    <a:schemeClr val="tx1"/>
                  </a:solidFill>
                  <a:effectLst/>
                  <a:latin typeface="Calibri" pitchFamily="34" charset="0"/>
                  <a:cs typeface="Arial" pitchFamily="34" charset="0"/>
                </a:rPr>
              </a:br>
              <a:r>
                <a:rPr kumimoji="0" lang="es-ES" sz="1100" b="0" i="0" u="none" strike="noStrike" cap="none" normalizeH="0" dirty="0" smtClean="0">
                  <a:ln>
                    <a:noFill/>
                  </a:ln>
                  <a:solidFill>
                    <a:schemeClr val="tx1"/>
                  </a:solidFill>
                  <a:effectLst/>
                  <a:latin typeface="Calibri" pitchFamily="34" charset="0"/>
                  <a:cs typeface="Arial" pitchFamily="34" charset="0"/>
                </a:rPr>
                <a:t>Árbol de Merkle y Patricia Tree.</a:t>
              </a:r>
              <a:br>
                <a:rPr kumimoji="0" lang="es-ES" sz="1100" b="0" i="0" u="none" strike="noStrike" cap="none" normalizeH="0" dirty="0" smtClean="0">
                  <a:ln>
                    <a:noFill/>
                  </a:ln>
                  <a:solidFill>
                    <a:schemeClr val="tx1"/>
                  </a:solidFill>
                  <a:effectLst/>
                  <a:latin typeface="Calibri" pitchFamily="34" charset="0"/>
                  <a:cs typeface="Arial" pitchFamily="34" charset="0"/>
                </a:rPr>
              </a:br>
              <a:r>
                <a:rPr kumimoji="0" lang="es-ES" sz="1100" b="0" i="0" u="none" strike="noStrike" cap="none" normalizeH="0" dirty="0" smtClean="0">
                  <a:ln>
                    <a:noFill/>
                  </a:ln>
                  <a:solidFill>
                    <a:schemeClr val="tx1"/>
                  </a:solidFill>
                  <a:effectLst/>
                  <a:latin typeface="Calibri" pitchFamily="34" charset="0"/>
                  <a:cs typeface="Arial" pitchFamily="34" charset="0"/>
                </a:rPr>
                <a:t>Curvas Elípticas, etc.</a:t>
              </a:r>
              <a:br>
                <a:rPr kumimoji="0" lang="es-ES" sz="1100" b="0" i="0" u="none" strike="noStrike" cap="none" normalizeH="0" dirty="0" smtClean="0">
                  <a:ln>
                    <a:noFill/>
                  </a:ln>
                  <a:solidFill>
                    <a:schemeClr val="tx1"/>
                  </a:solidFill>
                  <a:effectLst/>
                  <a:latin typeface="Calibri" pitchFamily="34" charset="0"/>
                  <a:cs typeface="Arial" pitchFamily="34" charset="0"/>
                </a:rPr>
              </a:b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9" name="Text Box 5"/>
            <p:cNvSpPr txBox="1">
              <a:spLocks noChangeArrowheads="1"/>
            </p:cNvSpPr>
            <p:nvPr/>
          </p:nvSpPr>
          <p:spPr bwMode="auto">
            <a:xfrm>
              <a:off x="397" y="2950"/>
              <a:ext cx="3452" cy="4126"/>
            </a:xfrm>
            <a:prstGeom prst="rect">
              <a:avLst/>
            </a:prstGeom>
            <a:solidFill>
              <a:srgbClr val="FFFFFF"/>
            </a:solidFill>
            <a:ln w="31750">
              <a:solidFill>
                <a:srgbClr val="8064A2"/>
              </a:solidFill>
              <a:miter lim="800000"/>
              <a:headEnd/>
              <a:tailEnd/>
            </a:ln>
            <a:effectLst/>
          </p:spPr>
          <p:txBody>
            <a:bodyPr vert="horz" wrap="square" lIns="91440" tIns="45720" rIns="91440" bIns="45720" numCol="1" anchor="t" anchorCtr="0" compatLnSpc="1">
              <a:prstTxWarp prst="textNoShape">
                <a:avLst/>
              </a:prstTxWarp>
            </a:bodyPr>
            <a:lstStyle/>
            <a:p>
              <a:pPr lvl="0" fontAlgn="base">
                <a:spcBef>
                  <a:spcPct val="0"/>
                </a:spcBef>
                <a:spcAft>
                  <a:spcPts val="600"/>
                </a:spcAft>
              </a:pPr>
              <a:r>
                <a:rPr kumimoji="0" lang="es-ES" sz="1600" b="1" i="0" u="none" strike="noStrike" cap="none" normalizeH="0" baseline="0" dirty="0" smtClean="0">
                  <a:ln>
                    <a:noFill/>
                  </a:ln>
                  <a:solidFill>
                    <a:schemeClr val="tx1"/>
                  </a:solidFill>
                  <a:effectLst/>
                  <a:latin typeface="Calibri" pitchFamily="34" charset="0"/>
                  <a:cs typeface="Arial" pitchFamily="34" charset="0"/>
                </a:rPr>
                <a:t>Redes distribuidas</a:t>
              </a:r>
              <a:r>
                <a:rPr kumimoji="0" lang="es-ES" sz="1200" b="1" i="0" u="none" strike="noStrike" cap="none" normalizeH="0" baseline="0" dirty="0" smtClean="0">
                  <a:ln>
                    <a:noFill/>
                  </a:ln>
                  <a:solidFill>
                    <a:schemeClr val="tx1"/>
                  </a:solidFill>
                  <a:effectLst/>
                  <a:latin typeface="Calibri" pitchFamily="34" charset="0"/>
                  <a:cs typeface="Arial" pitchFamily="34" charset="0"/>
                </a:rPr>
                <a:t/>
              </a:r>
              <a:br>
                <a:rPr kumimoji="0" lang="es-ES" sz="1200" b="1" i="0" u="none" strike="noStrike" cap="none" normalizeH="0" baseline="0" dirty="0" smtClean="0">
                  <a:ln>
                    <a:noFill/>
                  </a:ln>
                  <a:solidFill>
                    <a:schemeClr val="tx1"/>
                  </a:solidFill>
                  <a:effectLst/>
                  <a:latin typeface="Calibri" pitchFamily="34" charset="0"/>
                  <a:cs typeface="Arial" pitchFamily="34" charset="0"/>
                </a:rPr>
              </a:br>
              <a:r>
                <a:rPr kumimoji="0" lang="es-ES" sz="1200" i="0" u="none" strike="noStrike" cap="none" normalizeH="0" baseline="0" dirty="0" smtClean="0">
                  <a:ln>
                    <a:noFill/>
                  </a:ln>
                  <a:solidFill>
                    <a:schemeClr val="tx1"/>
                  </a:solidFill>
                  <a:effectLst/>
                  <a:latin typeface="Calibri" pitchFamily="34" charset="0"/>
                  <a:cs typeface="Arial" pitchFamily="34" charset="0"/>
                </a:rPr>
                <a:t>Redes Públicas y Privadas (?)</a:t>
              </a:r>
              <a:r>
                <a:rPr kumimoji="0" lang="es-ES" sz="1200" b="1" i="0" u="none" strike="noStrike" cap="none" normalizeH="0" baseline="0" dirty="0" smtClean="0">
                  <a:ln>
                    <a:noFill/>
                  </a:ln>
                  <a:solidFill>
                    <a:schemeClr val="tx1"/>
                  </a:solidFill>
                  <a:effectLst/>
                  <a:latin typeface="Calibri" pitchFamily="34" charset="0"/>
                  <a:cs typeface="Arial" pitchFamily="34" charset="0"/>
                </a:rPr>
                <a:t/>
              </a:r>
              <a:br>
                <a:rPr kumimoji="0" lang="es-ES" sz="1200" b="1" i="0" u="none" strike="noStrike" cap="none" normalizeH="0" baseline="0" dirty="0" smtClean="0">
                  <a:ln>
                    <a:noFill/>
                  </a:ln>
                  <a:solidFill>
                    <a:schemeClr val="tx1"/>
                  </a:solidFill>
                  <a:effectLst/>
                  <a:latin typeface="Calibri" pitchFamily="34" charset="0"/>
                  <a:cs typeface="Arial" pitchFamily="34" charset="0"/>
                </a:rPr>
              </a:b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100" b="1" i="0" u="none" strike="noStrike" cap="none" normalizeH="0" baseline="0" dirty="0" smtClean="0">
                  <a:ln>
                    <a:noFill/>
                  </a:ln>
                  <a:solidFill>
                    <a:schemeClr val="tx1"/>
                  </a:solidFill>
                  <a:effectLst/>
                  <a:latin typeface="Times New Roman" pitchFamily="18" charset="0"/>
                  <a:cs typeface="Arial" pitchFamily="34" charset="0"/>
                </a:rPr>
                <a:t>Protocolos</a:t>
              </a: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TCP/IP, P2P.</a:t>
              </a:r>
              <a:r>
                <a:rPr kumimoji="0" lang="es-ES" sz="1100" b="0" i="0" u="none" strike="noStrike" cap="none" normalizeH="0" baseline="0" dirty="0" smtClean="0">
                  <a:ln>
                    <a:noFill/>
                  </a:ln>
                  <a:solidFill>
                    <a:schemeClr val="tx1"/>
                  </a:solidFill>
                  <a:effectLst/>
                  <a:latin typeface="Calibri" pitchFamily="34" charset="0"/>
                  <a:cs typeface="Arial" pitchFamily="34" charset="0"/>
                </a:rPr>
                <a:t/>
              </a:r>
              <a:br>
                <a:rPr kumimoji="0" lang="es-ES" sz="1100" b="0" i="0" u="none" strike="noStrike" cap="none" normalizeH="0" baseline="0" dirty="0" smtClean="0">
                  <a:ln>
                    <a:noFill/>
                  </a:ln>
                  <a:solidFill>
                    <a:schemeClr val="tx1"/>
                  </a:solidFill>
                  <a:effectLst/>
                  <a:latin typeface="Calibri" pitchFamily="34" charset="0"/>
                  <a:cs typeface="Arial" pitchFamily="34" charset="0"/>
                </a:rPr>
              </a:br>
              <a:r>
                <a:rPr kumimoji="0" lang="es-ES" sz="1100" b="0" i="0" u="none" strike="noStrike" cap="none" normalizeH="0" baseline="0" dirty="0" smtClean="0">
                  <a:ln>
                    <a:noFill/>
                  </a:ln>
                  <a:solidFill>
                    <a:schemeClr val="tx1"/>
                  </a:solidFill>
                  <a:effectLst/>
                  <a:latin typeface="Calibri" pitchFamily="34" charset="0"/>
                  <a:cs typeface="Arial" pitchFamily="34" charset="0"/>
                </a:rPr>
                <a:t>El </a:t>
              </a:r>
              <a:r>
                <a:rPr kumimoji="0" lang="es-ES" sz="1100" b="1" i="0" u="none" strike="noStrike" cap="none" normalizeH="0" baseline="0" dirty="0" smtClean="0">
                  <a:ln>
                    <a:noFill/>
                  </a:ln>
                  <a:solidFill>
                    <a:schemeClr val="tx1"/>
                  </a:solidFill>
                  <a:effectLst/>
                  <a:latin typeface="Calibri" pitchFamily="34" charset="0"/>
                  <a:cs typeface="Arial" pitchFamily="34" charset="0"/>
                </a:rPr>
                <a:t>consenso</a:t>
              </a:r>
              <a:r>
                <a:rPr kumimoji="0" lang="es-ES" sz="1100" b="0" i="0" u="none" strike="noStrike" cap="none" normalizeH="0" baseline="0" dirty="0" smtClean="0">
                  <a:ln>
                    <a:noFill/>
                  </a:ln>
                  <a:solidFill>
                    <a:schemeClr val="tx1"/>
                  </a:solidFill>
                  <a:effectLst/>
                  <a:latin typeface="Calibri" pitchFamily="34" charset="0"/>
                  <a:cs typeface="Arial" pitchFamily="34" charset="0"/>
                </a:rPr>
                <a:t> es fundamental en esta red descentralizada,</a:t>
              </a:r>
              <a:r>
                <a:rPr kumimoji="0" lang="es-ES" sz="1100" b="0" i="0" u="none" strike="noStrike" cap="none" normalizeH="0" dirty="0" smtClean="0">
                  <a:ln>
                    <a:noFill/>
                  </a:ln>
                  <a:solidFill>
                    <a:schemeClr val="tx1"/>
                  </a:solidFill>
                  <a:effectLst/>
                  <a:latin typeface="Calibri" pitchFamily="34" charset="0"/>
                  <a:cs typeface="Arial" pitchFamily="34" charset="0"/>
                </a:rPr>
                <a:t> esto lo conseguiremos con </a:t>
              </a:r>
              <a:r>
                <a:rPr kumimoji="0" lang="es-ES" sz="1100" b="1" i="0" u="none" strike="noStrike" cap="none" normalizeH="0" dirty="0" smtClean="0">
                  <a:ln>
                    <a:noFill/>
                  </a:ln>
                  <a:solidFill>
                    <a:schemeClr val="tx1"/>
                  </a:solidFill>
                  <a:effectLst/>
                  <a:latin typeface="Calibri" pitchFamily="34" charset="0"/>
                  <a:cs typeface="Arial" pitchFamily="34" charset="0"/>
                </a:rPr>
                <a:t>protocolos como </a:t>
              </a:r>
              <a:r>
                <a:rPr lang="es-ES" sz="1100" b="1" dirty="0" smtClean="0">
                  <a:latin typeface="Calibri" pitchFamily="34" charset="0"/>
                  <a:cs typeface="Arial" pitchFamily="34" charset="0"/>
                </a:rPr>
                <a:t>RAFT, PBFT, PoW, PoS.</a:t>
              </a:r>
            </a:p>
            <a:p>
              <a:pPr lvl="0" fontAlgn="base">
                <a:spcBef>
                  <a:spcPct val="0"/>
                </a:spcBef>
                <a:spcAft>
                  <a:spcPts val="500"/>
                </a:spcAft>
              </a:pPr>
              <a:r>
                <a:rPr kumimoji="0" lang="es-ES" sz="1100" b="0" i="0" u="none" strike="noStrike" cap="none" normalizeH="0" baseline="0" dirty="0" smtClean="0">
                  <a:ln>
                    <a:noFill/>
                  </a:ln>
                  <a:solidFill>
                    <a:schemeClr val="tx1"/>
                  </a:solidFill>
                  <a:effectLst/>
                  <a:latin typeface="Calibri" pitchFamily="34" charset="0"/>
                  <a:cs typeface="Arial" pitchFamily="34" charset="0"/>
                </a:rPr>
                <a:t>Otros protocolos como </a:t>
              </a:r>
              <a:r>
                <a:rPr kumimoji="0" lang="es-ES" sz="1100" b="1" i="0" u="none" strike="noStrike" cap="none" normalizeH="0" baseline="0" dirty="0" smtClean="0">
                  <a:ln>
                    <a:noFill/>
                  </a:ln>
                  <a:solidFill>
                    <a:schemeClr val="tx1"/>
                  </a:solidFill>
                  <a:effectLst/>
                  <a:latin typeface="Calibri" pitchFamily="34" charset="0"/>
                  <a:cs typeface="Arial" pitchFamily="34" charset="0"/>
                </a:rPr>
                <a:t>GOSSIP</a:t>
              </a:r>
              <a:r>
                <a:rPr lang="es-ES" sz="1100" dirty="0" smtClean="0">
                  <a:latin typeface="Calibri" pitchFamily="34" charset="0"/>
                  <a:cs typeface="Arial" pitchFamily="34" charset="0"/>
                </a:rPr>
                <a:t> o </a:t>
              </a:r>
              <a:r>
                <a:rPr lang="es-ES" sz="1100" b="1" dirty="0" smtClean="0">
                  <a:latin typeface="Calibri" pitchFamily="34" charset="0"/>
                  <a:cs typeface="Arial" pitchFamily="34" charset="0"/>
                </a:rPr>
                <a:t>K</a:t>
              </a:r>
              <a:r>
                <a:rPr kumimoji="0" lang="es-ES" sz="1100" b="1" i="0" u="none" strike="noStrike" cap="none" normalizeH="0" baseline="0" dirty="0" smtClean="0">
                  <a:ln>
                    <a:noFill/>
                  </a:ln>
                  <a:solidFill>
                    <a:schemeClr val="tx1"/>
                  </a:solidFill>
                  <a:effectLst/>
                  <a:latin typeface="Calibri" pitchFamily="34" charset="0"/>
                  <a:cs typeface="Arial" pitchFamily="34" charset="0"/>
                </a:rPr>
                <a:t>ADEMLIA</a:t>
              </a:r>
              <a:br>
                <a:rPr kumimoji="0" lang="es-ES" sz="1100" b="1" i="0" u="none" strike="noStrike" cap="none" normalizeH="0" baseline="0" dirty="0" smtClean="0">
                  <a:ln>
                    <a:noFill/>
                  </a:ln>
                  <a:solidFill>
                    <a:schemeClr val="tx1"/>
                  </a:solidFill>
                  <a:effectLst/>
                  <a:latin typeface="Calibri" pitchFamily="34" charset="0"/>
                  <a:cs typeface="Arial" pitchFamily="34" charset="0"/>
                </a:rPr>
              </a:br>
              <a:r>
                <a:rPr kumimoji="0" lang="es-ES" sz="1100" b="1" i="0" u="none" strike="noStrike" cap="none" normalizeH="0" baseline="0" dirty="0" smtClean="0">
                  <a:ln>
                    <a:noFill/>
                  </a:ln>
                  <a:solidFill>
                    <a:schemeClr val="tx1"/>
                  </a:solidFill>
                  <a:effectLst/>
                  <a:latin typeface="Calibri" pitchFamily="34" charset="0"/>
                  <a:cs typeface="Arial" pitchFamily="34" charset="0"/>
                </a:rPr>
                <a:t/>
              </a:r>
              <a:br>
                <a:rPr kumimoji="0" lang="es-ES" sz="1100" b="1" i="0" u="none" strike="noStrike" cap="none" normalizeH="0" baseline="0" dirty="0" smtClean="0">
                  <a:ln>
                    <a:noFill/>
                  </a:ln>
                  <a:solidFill>
                    <a:schemeClr val="tx1"/>
                  </a:solidFill>
                  <a:effectLst/>
                  <a:latin typeface="Calibri" pitchFamily="34" charset="0"/>
                  <a:cs typeface="Arial" pitchFamily="34" charset="0"/>
                </a:rPr>
              </a:br>
              <a:r>
                <a:rPr lang="es-ES" sz="1100" b="1" dirty="0" smtClean="0">
                  <a:latin typeface="Calibri" pitchFamily="34" charset="0"/>
                  <a:cs typeface="Arial" pitchFamily="34" charset="0"/>
                </a:rPr>
                <a:t>Exchanges, Wallets y Metamask.</a:t>
              </a:r>
              <a:r>
                <a:rPr kumimoji="0" lang="es-ES" sz="1100" b="0" i="0" u="none" strike="noStrike" cap="none" normalizeH="0" baseline="0" dirty="0" smtClean="0">
                  <a:ln>
                    <a:noFill/>
                  </a:ln>
                  <a:solidFill>
                    <a:schemeClr val="tx1"/>
                  </a:solidFill>
                  <a:effectLst/>
                  <a:latin typeface="Calibri" pitchFamily="34" charset="0"/>
                  <a:cs typeface="Arial" pitchFamily="34" charset="0"/>
                </a:rPr>
                <a:t/>
              </a:r>
              <a:br>
                <a:rPr kumimoji="0" lang="es-ES" sz="1100" b="0" i="0" u="none" strike="noStrike" cap="none" normalizeH="0" baseline="0" dirty="0" smtClean="0">
                  <a:ln>
                    <a:noFill/>
                  </a:ln>
                  <a:solidFill>
                    <a:schemeClr val="tx1"/>
                  </a:solidFill>
                  <a:effectLst/>
                  <a:latin typeface="Calibri" pitchFamily="34" charset="0"/>
                  <a:cs typeface="Arial" pitchFamily="34" charset="0"/>
                </a:rPr>
              </a:br>
              <a:r>
                <a:rPr lang="es-ES" sz="1100" dirty="0" smtClean="0">
                  <a:latin typeface="Calibri" pitchFamily="34" charset="0"/>
                  <a:cs typeface="Arial" pitchFamily="34" charset="0"/>
                </a:rPr>
                <a:t/>
              </a:r>
              <a:br>
                <a:rPr lang="es-ES" sz="1100" dirty="0" smtClean="0">
                  <a:latin typeface="Calibri" pitchFamily="34" charset="0"/>
                  <a:cs typeface="Arial" pitchFamily="34" charset="0"/>
                </a:rPr>
              </a:br>
              <a:r>
                <a:rPr kumimoji="0" lang="es-ES" sz="1100" b="0" i="0" u="none" strike="noStrike" cap="none" normalizeH="0" baseline="0" dirty="0" smtClean="0">
                  <a:ln>
                    <a:noFill/>
                  </a:ln>
                  <a:solidFill>
                    <a:schemeClr val="tx1"/>
                  </a:solidFill>
                  <a:effectLst/>
                  <a:latin typeface="Calibri" pitchFamily="34" charset="0"/>
                  <a:cs typeface="Arial" pitchFamily="34" charset="0"/>
                </a:rPr>
                <a:t>Necesario</a:t>
              </a:r>
              <a:r>
                <a:rPr kumimoji="0" lang="es-ES" sz="1100" b="0" i="0" u="none" strike="noStrike" cap="none" normalizeH="0" dirty="0" smtClean="0">
                  <a:ln>
                    <a:noFill/>
                  </a:ln>
                  <a:solidFill>
                    <a:schemeClr val="tx1"/>
                  </a:solidFill>
                  <a:effectLst/>
                  <a:latin typeface="Calibri" pitchFamily="34" charset="0"/>
                  <a:cs typeface="Arial" pitchFamily="34" charset="0"/>
                </a:rPr>
                <a:t> conocer </a:t>
              </a:r>
              <a:r>
                <a:rPr lang="es-ES" sz="1100" b="1" dirty="0" smtClean="0">
                  <a:latin typeface="Calibri" pitchFamily="34" charset="0"/>
                  <a:cs typeface="Arial" pitchFamily="34" charset="0"/>
                </a:rPr>
                <a:t>Árbol de Merkle</a:t>
              </a:r>
              <a:r>
                <a:rPr lang="es-ES" sz="1100" dirty="0" smtClean="0">
                  <a:latin typeface="Calibri" pitchFamily="34" charset="0"/>
                  <a:cs typeface="Arial" pitchFamily="34" charset="0"/>
                </a:rPr>
                <a:t>, </a:t>
              </a:r>
              <a:r>
                <a:rPr lang="es-ES" sz="1100" b="1" baseline="0" dirty="0" smtClean="0">
                  <a:latin typeface="Calibri" pitchFamily="34" charset="0"/>
                  <a:cs typeface="Arial" pitchFamily="34" charset="0"/>
                </a:rPr>
                <a:t>Git, GITHUB, </a:t>
              </a:r>
              <a:r>
                <a:rPr lang="es-ES" sz="1100" baseline="0" dirty="0" smtClean="0">
                  <a:latin typeface="Calibri" pitchFamily="34" charset="0"/>
                  <a:cs typeface="Arial" pitchFamily="34" charset="0"/>
                </a:rPr>
                <a:t>etc.</a:t>
              </a:r>
            </a:p>
            <a:p>
              <a:pPr lvl="0" fontAlgn="base">
                <a:spcBef>
                  <a:spcPct val="0"/>
                </a:spcBef>
                <a:spcAft>
                  <a:spcPts val="600"/>
                </a:spcAft>
              </a:pPr>
              <a:r>
                <a:rPr lang="es-ES" sz="1100" b="1" baseline="0" dirty="0" smtClean="0">
                  <a:latin typeface="Calibri" pitchFamily="34" charset="0"/>
                  <a:cs typeface="Arial" pitchFamily="34" charset="0"/>
                </a:rPr>
                <a:t>Lenguajes</a:t>
              </a:r>
              <a:r>
                <a:rPr lang="es-ES" sz="1100" b="1" dirty="0" smtClean="0">
                  <a:latin typeface="Calibri" pitchFamily="34" charset="0"/>
                  <a:cs typeface="Arial" pitchFamily="34" charset="0"/>
                </a:rPr>
                <a:t> y Librerías  </a:t>
              </a:r>
              <a:r>
                <a:rPr lang="es-ES" sz="1100" dirty="0" smtClean="0">
                  <a:latin typeface="Calibri" pitchFamily="34" charset="0"/>
                  <a:cs typeface="Arial" pitchFamily="34" charset="0"/>
                </a:rPr>
                <a:t>como:</a:t>
              </a:r>
              <a:br>
                <a:rPr lang="es-ES" sz="1100" dirty="0" smtClean="0">
                  <a:latin typeface="Calibri" pitchFamily="34" charset="0"/>
                  <a:cs typeface="Arial" pitchFamily="34" charset="0"/>
                </a:rPr>
              </a:br>
              <a:r>
                <a:rPr lang="es-ES" sz="1100" b="1" dirty="0" smtClean="0">
                  <a:latin typeface="Calibri" pitchFamily="34" charset="0"/>
                  <a:cs typeface="Arial" pitchFamily="34" charset="0"/>
                </a:rPr>
                <a:t>HTML,CSS, JavaScript, React</a:t>
              </a:r>
              <a:r>
                <a:rPr lang="es-ES" sz="1100" dirty="0" smtClean="0">
                  <a:latin typeface="Calibri" pitchFamily="34" charset="0"/>
                  <a:cs typeface="Arial" pitchFamily="34" charset="0"/>
                </a:rPr>
                <a:t>. Editor Visual Studio Code (</a:t>
              </a:r>
              <a:r>
                <a:rPr lang="es-ES" sz="1100" b="1" dirty="0" smtClean="0">
                  <a:latin typeface="Calibri" pitchFamily="34" charset="0"/>
                  <a:cs typeface="Arial" pitchFamily="34" charset="0"/>
                </a:rPr>
                <a:t>VSC</a:t>
              </a:r>
              <a:r>
                <a:rPr lang="es-ES" sz="1100" dirty="0" smtClean="0">
                  <a:latin typeface="Calibri" pitchFamily="34" charset="0"/>
                  <a:cs typeface="Arial" pitchFamily="34" charset="0"/>
                </a:rPr>
                <a:t>).</a:t>
              </a:r>
            </a:p>
            <a:p>
              <a:pPr lvl="0" fontAlgn="base">
                <a:spcBef>
                  <a:spcPct val="0"/>
                </a:spcBef>
                <a:spcAft>
                  <a:spcPts val="600"/>
                </a:spcAft>
              </a:pPr>
              <a:r>
                <a:rPr lang="es-ES" sz="1100" dirty="0" smtClean="0">
                  <a:latin typeface="Calibri" pitchFamily="34" charset="0"/>
                  <a:cs typeface="Arial" pitchFamily="34" charset="0"/>
                </a:rPr>
                <a:t>Y como no, conoceremos la programación de  </a:t>
              </a:r>
              <a:r>
                <a:rPr lang="es-ES" sz="1100" b="1" dirty="0" smtClean="0">
                  <a:latin typeface="Calibri" pitchFamily="34" charset="0"/>
                  <a:cs typeface="Arial" pitchFamily="34" charset="0"/>
                </a:rPr>
                <a:t>Smart Contracts </a:t>
              </a:r>
              <a:r>
                <a:rPr lang="es-ES" sz="1100" dirty="0" smtClean="0">
                  <a:latin typeface="Calibri" pitchFamily="34" charset="0"/>
                  <a:cs typeface="Arial" pitchFamily="34" charset="0"/>
                </a:rPr>
                <a:t>con:  </a:t>
              </a:r>
              <a:r>
                <a:rPr lang="es-ES" sz="1100" b="1" dirty="0" smtClean="0">
                  <a:latin typeface="Calibri" pitchFamily="34" charset="0"/>
                  <a:cs typeface="Arial" pitchFamily="34" charset="0"/>
                </a:rPr>
                <a:t>Remix</a:t>
              </a:r>
              <a:r>
                <a:rPr lang="es-ES" sz="1100" dirty="0" smtClean="0">
                  <a:latin typeface="Calibri" pitchFamily="34" charset="0"/>
                  <a:cs typeface="Arial" pitchFamily="34" charset="0"/>
                </a:rPr>
                <a:t>, </a:t>
              </a:r>
              <a:r>
                <a:rPr lang="es-ES" sz="1100" b="1" dirty="0" smtClean="0">
                  <a:latin typeface="Calibri" pitchFamily="34" charset="0"/>
                  <a:cs typeface="Arial" pitchFamily="34" charset="0"/>
                </a:rPr>
                <a:t>Solidity</a:t>
              </a:r>
              <a:r>
                <a:rPr lang="es-ES" sz="1100" dirty="0" smtClean="0">
                  <a:latin typeface="Calibri" pitchFamily="34" charset="0"/>
                  <a:cs typeface="Arial" pitchFamily="34" charset="0"/>
                </a:rPr>
                <a:t>, </a:t>
              </a:r>
              <a:r>
                <a:rPr lang="es-ES" sz="1100" b="1" dirty="0" smtClean="0">
                  <a:latin typeface="Calibri" pitchFamily="34" charset="0"/>
                  <a:cs typeface="Arial" pitchFamily="34" charset="0"/>
                </a:rPr>
                <a:t>Node</a:t>
              </a:r>
              <a:r>
                <a:rPr lang="es-ES" sz="1100" dirty="0" smtClean="0">
                  <a:latin typeface="Calibri" pitchFamily="34" charset="0"/>
                  <a:cs typeface="Arial" pitchFamily="34" charset="0"/>
                </a:rPr>
                <a:t>, </a:t>
              </a:r>
              <a:r>
                <a:rPr lang="es-ES" sz="1100" b="1" dirty="0" smtClean="0">
                  <a:latin typeface="Calibri" pitchFamily="34" charset="0"/>
                  <a:cs typeface="Arial" pitchFamily="34" charset="0"/>
                </a:rPr>
                <a:t>Ganache</a:t>
              </a:r>
              <a:r>
                <a:rPr lang="es-ES" sz="1100" dirty="0" smtClean="0">
                  <a:latin typeface="Calibri" pitchFamily="34" charset="0"/>
                  <a:cs typeface="Arial" pitchFamily="34" charset="0"/>
                </a:rPr>
                <a:t>, </a:t>
              </a:r>
              <a:r>
                <a:rPr lang="es-ES" sz="1100" b="1" dirty="0" smtClean="0">
                  <a:latin typeface="Calibri" pitchFamily="34" charset="0"/>
                  <a:cs typeface="Arial" pitchFamily="34" charset="0"/>
                </a:rPr>
                <a:t>web3</a:t>
              </a:r>
              <a:r>
                <a:rPr lang="es-ES" sz="1100" dirty="0" smtClean="0">
                  <a:latin typeface="Calibri" pitchFamily="34" charset="0"/>
                  <a:cs typeface="Arial" pitchFamily="34" charset="0"/>
                </a:rPr>
                <a:t> .</a:t>
              </a:r>
              <a:endParaRPr lang="es-ES" sz="1100" baseline="0" dirty="0" smtClean="0">
                <a:latin typeface="Calibri" pitchFamily="34" charset="0"/>
                <a:cs typeface="Arial" pitchFamily="34" charset="0"/>
              </a:endParaRPr>
            </a:p>
            <a:p>
              <a:pPr lvl="0" fontAlgn="base">
                <a:spcBef>
                  <a:spcPct val="0"/>
                </a:spcBef>
                <a:spcAft>
                  <a:spcPts val="1000"/>
                </a:spcAft>
              </a:pP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0" name="Text Box 6"/>
            <p:cNvSpPr txBox="1">
              <a:spLocks noChangeArrowheads="1"/>
            </p:cNvSpPr>
            <p:nvPr/>
          </p:nvSpPr>
          <p:spPr bwMode="auto">
            <a:xfrm>
              <a:off x="7656" y="4526"/>
              <a:ext cx="2479" cy="2250"/>
            </a:xfrm>
            <a:prstGeom prst="rect">
              <a:avLst/>
            </a:prstGeom>
            <a:solidFill>
              <a:srgbClr val="FFFFFF"/>
            </a:solidFill>
            <a:ln w="31750">
              <a:solidFill>
                <a:srgbClr val="8064A2"/>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ES" sz="1600" b="1" i="0" u="none" strike="noStrike" cap="none" normalizeH="0" baseline="0" dirty="0" smtClean="0">
                  <a:ln>
                    <a:noFill/>
                  </a:ln>
                  <a:solidFill>
                    <a:schemeClr val="tx1"/>
                  </a:solidFill>
                  <a:effectLst/>
                  <a:latin typeface="Calibri" pitchFamily="34" charset="0"/>
                  <a:cs typeface="Arial" pitchFamily="34" charset="0"/>
                </a:rPr>
                <a:t>Teoría de Juegos</a:t>
              </a:r>
              <a:r>
                <a:rPr kumimoji="0" lang="es-ES" sz="1200" b="1" i="0" u="none" strike="noStrike" cap="none" normalizeH="0" baseline="0" dirty="0" smtClean="0">
                  <a:ln>
                    <a:noFill/>
                  </a:ln>
                  <a:solidFill>
                    <a:schemeClr val="tx1"/>
                  </a:solidFill>
                  <a:effectLst/>
                  <a:latin typeface="Calibri" pitchFamily="34" charset="0"/>
                  <a:cs typeface="Arial" pitchFamily="34" charset="0"/>
                </a:rPr>
                <a:t/>
              </a:r>
              <a:br>
                <a:rPr kumimoji="0" lang="es-ES" sz="1200" b="1" i="0" u="none" strike="noStrike" cap="none" normalizeH="0" baseline="0" dirty="0" smtClean="0">
                  <a:ln>
                    <a:noFill/>
                  </a:ln>
                  <a:solidFill>
                    <a:schemeClr val="tx1"/>
                  </a:solidFill>
                  <a:effectLst/>
                  <a:latin typeface="Calibri" pitchFamily="34" charset="0"/>
                  <a:cs typeface="Arial" pitchFamily="34" charset="0"/>
                </a:rPr>
              </a:br>
              <a:r>
                <a:rPr kumimoji="0" lang="es-ES" sz="1200" i="0" u="none" strike="noStrike" cap="none" normalizeH="0" baseline="0" dirty="0" smtClean="0">
                  <a:ln>
                    <a:noFill/>
                  </a:ln>
                  <a:solidFill>
                    <a:schemeClr val="tx1"/>
                  </a:solidFill>
                  <a:effectLst/>
                  <a:latin typeface="Calibri" pitchFamily="34" charset="0"/>
                  <a:cs typeface="Arial" pitchFamily="34" charset="0"/>
                </a:rPr>
                <a:t>Es una matemática muy necesaria para que esta tecnología funcione bien.</a:t>
              </a:r>
              <a:br>
                <a:rPr kumimoji="0" lang="es-ES" sz="1200" i="0" u="none" strike="noStrike" cap="none" normalizeH="0" baseline="0" dirty="0" smtClean="0">
                  <a:ln>
                    <a:noFill/>
                  </a:ln>
                  <a:solidFill>
                    <a:schemeClr val="tx1"/>
                  </a:solidFill>
                  <a:effectLst/>
                  <a:latin typeface="Calibri" pitchFamily="34" charset="0"/>
                  <a:cs typeface="Arial" pitchFamily="34" charset="0"/>
                </a:rPr>
              </a:br>
              <a:r>
                <a:rPr kumimoji="0" lang="es-ES" sz="1200" i="0" u="none" strike="noStrike" cap="none" normalizeH="0" baseline="0" dirty="0" smtClean="0">
                  <a:ln>
                    <a:noFill/>
                  </a:ln>
                  <a:solidFill>
                    <a:schemeClr val="tx1"/>
                  </a:solidFill>
                  <a:effectLst/>
                  <a:latin typeface="Calibri" pitchFamily="34" charset="0"/>
                  <a:cs typeface="Arial" pitchFamily="34" charset="0"/>
                </a:rPr>
                <a:t>Se</a:t>
              </a:r>
              <a:r>
                <a:rPr kumimoji="0" lang="es-ES" sz="1200" i="0" u="none" strike="noStrike" cap="none" normalizeH="0" dirty="0" smtClean="0">
                  <a:ln>
                    <a:noFill/>
                  </a:ln>
                  <a:solidFill>
                    <a:schemeClr val="tx1"/>
                  </a:solidFill>
                  <a:effectLst/>
                  <a:latin typeface="Calibri" pitchFamily="34" charset="0"/>
                  <a:cs typeface="Arial" pitchFamily="34" charset="0"/>
                </a:rPr>
                <a:t> tienen que modelar los incentivos para todos los participantes en el sistema: Mineros, Exchanges, Fundaciones. Es muy necesaria la investigación para un avance sistemático</a:t>
              </a:r>
              <a:endParaRPr kumimoji="0" lang="es-ES" sz="1800" i="0" u="none" strike="noStrike" cap="none" normalizeH="0" baseline="0" dirty="0" smtClean="0">
                <a:ln>
                  <a:noFill/>
                </a:ln>
                <a:solidFill>
                  <a:schemeClr val="tx1"/>
                </a:solidFill>
                <a:effectLst/>
                <a:latin typeface="Arial" pitchFamily="34" charset="0"/>
                <a:cs typeface="Arial" pitchFamily="34" charset="0"/>
              </a:endParaRPr>
            </a:p>
          </p:txBody>
        </p:sp>
        <p:sp>
          <p:nvSpPr>
            <p:cNvPr id="1031" name="Text Box 7"/>
            <p:cNvSpPr txBox="1">
              <a:spLocks noChangeArrowheads="1"/>
            </p:cNvSpPr>
            <p:nvPr/>
          </p:nvSpPr>
          <p:spPr bwMode="auto">
            <a:xfrm>
              <a:off x="4877" y="4774"/>
              <a:ext cx="1621" cy="973"/>
            </a:xfrm>
            <a:prstGeom prst="rect">
              <a:avLst/>
            </a:prstGeom>
            <a:solidFill>
              <a:srgbClr val="FFFFFF"/>
            </a:solidFill>
            <a:ln w="31750">
              <a:solidFill>
                <a:srgbClr val="F79646"/>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200" b="1" i="0" u="none" strike="noStrike" cap="none" normalizeH="0" baseline="0" dirty="0" smtClean="0">
                  <a:ln>
                    <a:noFill/>
                  </a:ln>
                  <a:solidFill>
                    <a:schemeClr val="tx1"/>
                  </a:solidFill>
                  <a:effectLst/>
                  <a:latin typeface="Calibri" pitchFamily="34" charset="0"/>
                  <a:cs typeface="Arial" pitchFamily="34" charset="0"/>
                </a:rPr>
                <a:t>Una revolución dentro de</a:t>
              </a:r>
              <a:br>
                <a:rPr kumimoji="0" lang="es-ES" sz="1200" b="1" i="0" u="none" strike="noStrike" cap="none" normalizeH="0" baseline="0" dirty="0" smtClean="0">
                  <a:ln>
                    <a:noFill/>
                  </a:ln>
                  <a:solidFill>
                    <a:schemeClr val="tx1"/>
                  </a:solidFill>
                  <a:effectLst/>
                  <a:latin typeface="Calibri" pitchFamily="34" charset="0"/>
                  <a:cs typeface="Arial" pitchFamily="34" charset="0"/>
                </a:rPr>
              </a:br>
              <a:r>
                <a:rPr kumimoji="0" lang="es-ES" sz="1200" b="1" i="0" u="none" strike="noStrike" cap="none" normalizeH="0" baseline="0" dirty="0" smtClean="0">
                  <a:ln>
                    <a:noFill/>
                  </a:ln>
                  <a:solidFill>
                    <a:schemeClr val="tx1"/>
                  </a:solidFill>
                  <a:effectLst/>
                  <a:latin typeface="Calibri" pitchFamily="34" charset="0"/>
                  <a:cs typeface="Arial" pitchFamily="34" charset="0"/>
                </a:rPr>
                <a:t>Internet</a:t>
              </a:r>
              <a:endParaRPr kumimoji="0" lang="es-ES" sz="1200" b="1"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0" name="9 CuadroTexto"/>
          <p:cNvSpPr txBox="1"/>
          <p:nvPr/>
        </p:nvSpPr>
        <p:spPr>
          <a:xfrm>
            <a:off x="2786050" y="142853"/>
            <a:ext cx="4357718" cy="523220"/>
          </a:xfrm>
          <a:prstGeom prst="rect">
            <a:avLst/>
          </a:prstGeom>
          <a:noFill/>
        </p:spPr>
        <p:txBody>
          <a:bodyPr wrap="square" rtlCol="0">
            <a:spAutoFit/>
          </a:bodyPr>
          <a:lstStyle/>
          <a:p>
            <a:pPr algn="ctr"/>
            <a:r>
              <a:rPr lang="es-ES" sz="2800" b="1" dirty="0" smtClean="0">
                <a:solidFill>
                  <a:srgbClr val="FF0000"/>
                </a:solidFill>
              </a:rPr>
              <a:t>La Blockchain-Esquema II</a:t>
            </a:r>
            <a:endParaRPr lang="es-ES" sz="2800" b="1" dirty="0">
              <a:solidFill>
                <a:srgbClr val="FF0000"/>
              </a:solidFill>
            </a:endParaRPr>
          </a:p>
        </p:txBody>
      </p:sp>
      <p:pic>
        <p:nvPicPr>
          <p:cNvPr id="11" name="10 Imagen" descr="banner.jpg"/>
          <p:cNvPicPr>
            <a:picLocks noChangeAspect="1"/>
          </p:cNvPicPr>
          <p:nvPr/>
        </p:nvPicPr>
        <p:blipFill>
          <a:blip r:embed="rId2" cstate="print"/>
          <a:stretch>
            <a:fillRect/>
          </a:stretch>
        </p:blipFill>
        <p:spPr>
          <a:xfrm>
            <a:off x="7858148" y="34562"/>
            <a:ext cx="1285852" cy="679794"/>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riángulo isósceles"/>
          <p:cNvSpPr/>
          <p:nvPr/>
        </p:nvSpPr>
        <p:spPr>
          <a:xfrm>
            <a:off x="928662" y="1071546"/>
            <a:ext cx="2714644" cy="3571900"/>
          </a:xfrm>
          <a:prstGeom prst="triangle">
            <a:avLst/>
          </a:prstGeom>
          <a:solidFill>
            <a:srgbClr val="B2DE82">
              <a:alpha val="4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026" name="Picture 2" descr="C:\Users\usuario\AppData\Local\Microsoft\Windows\INetCache\IE\3P9R9C7V\600px-Blockchain[1].jpg"/>
          <p:cNvPicPr>
            <a:picLocks noChangeAspect="1" noChangeArrowheads="1"/>
          </p:cNvPicPr>
          <p:nvPr/>
        </p:nvPicPr>
        <p:blipFill>
          <a:blip r:embed="rId2" cstate="print"/>
          <a:srcRect/>
          <a:stretch>
            <a:fillRect/>
          </a:stretch>
        </p:blipFill>
        <p:spPr bwMode="auto">
          <a:xfrm>
            <a:off x="1785918" y="3786190"/>
            <a:ext cx="1071570" cy="710808"/>
          </a:xfrm>
          <a:prstGeom prst="rect">
            <a:avLst/>
          </a:prstGeom>
          <a:noFill/>
        </p:spPr>
      </p:pic>
      <p:sp>
        <p:nvSpPr>
          <p:cNvPr id="1027" name="Text Box 3"/>
          <p:cNvSpPr txBox="1">
            <a:spLocks noChangeArrowheads="1"/>
          </p:cNvSpPr>
          <p:nvPr/>
        </p:nvSpPr>
        <p:spPr bwMode="auto">
          <a:xfrm>
            <a:off x="214282" y="142852"/>
            <a:ext cx="2554288" cy="9429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ES" sz="1400" b="1" i="0" u="none" strike="noStrike" cap="none" normalizeH="0" baseline="0" dirty="0" smtClean="0">
                <a:ln>
                  <a:noFill/>
                </a:ln>
                <a:solidFill>
                  <a:schemeClr val="tx1"/>
                </a:solidFill>
                <a:effectLst/>
                <a:latin typeface="Calibri" pitchFamily="34" charset="0"/>
                <a:cs typeface="Arial" pitchFamily="34" charset="0"/>
              </a:rPr>
              <a:t>Los 3 pilares  de la Blockchain:</a:t>
            </a:r>
            <a:br>
              <a:rPr kumimoji="0" lang="es-ES" sz="1400" b="1" i="0" u="none" strike="noStrike" cap="none" normalizeH="0" baseline="0" dirty="0" smtClean="0">
                <a:ln>
                  <a:noFill/>
                </a:ln>
                <a:solidFill>
                  <a:schemeClr val="tx1"/>
                </a:solidFill>
                <a:effectLst/>
                <a:latin typeface="Calibri" pitchFamily="34" charset="0"/>
                <a:cs typeface="Arial" pitchFamily="34" charset="0"/>
              </a:rPr>
            </a:br>
            <a:r>
              <a:rPr kumimoji="0" lang="es-ES" sz="1400" b="0" i="0" u="none" strike="noStrike" cap="none" normalizeH="0" baseline="0" dirty="0" smtClean="0">
                <a:ln>
                  <a:noFill/>
                </a:ln>
                <a:solidFill>
                  <a:schemeClr val="tx1"/>
                </a:solidFill>
                <a:effectLst/>
                <a:latin typeface="Calibri" pitchFamily="34" charset="0"/>
                <a:cs typeface="Arial" pitchFamily="34" charset="0"/>
              </a:rPr>
              <a:t>Criptografía.</a:t>
            </a:r>
            <a:br>
              <a:rPr kumimoji="0" lang="es-ES" sz="1400" b="0" i="0" u="none" strike="noStrike" cap="none" normalizeH="0" baseline="0" dirty="0" smtClean="0">
                <a:ln>
                  <a:noFill/>
                </a:ln>
                <a:solidFill>
                  <a:schemeClr val="tx1"/>
                </a:solidFill>
                <a:effectLst/>
                <a:latin typeface="Calibri" pitchFamily="34" charset="0"/>
                <a:cs typeface="Arial" pitchFamily="34" charset="0"/>
              </a:rPr>
            </a:br>
            <a:r>
              <a:rPr kumimoji="0" lang="es-ES" sz="1400" b="0" i="0" u="none" strike="noStrike" cap="none" normalizeH="0" baseline="0" dirty="0" smtClean="0">
                <a:ln>
                  <a:noFill/>
                </a:ln>
                <a:solidFill>
                  <a:schemeClr val="tx1"/>
                </a:solidFill>
                <a:effectLst/>
                <a:latin typeface="Calibri" pitchFamily="34" charset="0"/>
                <a:cs typeface="Arial" pitchFamily="34" charset="0"/>
              </a:rPr>
              <a:t>Redes Distribuidas.</a:t>
            </a:r>
            <a:br>
              <a:rPr kumimoji="0" lang="es-ES" sz="1400" b="0" i="0" u="none" strike="noStrike" cap="none" normalizeH="0" baseline="0" dirty="0" smtClean="0">
                <a:ln>
                  <a:noFill/>
                </a:ln>
                <a:solidFill>
                  <a:schemeClr val="tx1"/>
                </a:solidFill>
                <a:effectLst/>
                <a:latin typeface="Calibri" pitchFamily="34" charset="0"/>
                <a:cs typeface="Arial" pitchFamily="34" charset="0"/>
              </a:rPr>
            </a:br>
            <a:r>
              <a:rPr kumimoji="0" lang="es-ES" sz="1400" b="0" i="0" u="none" strike="noStrike" cap="none" normalizeH="0" baseline="0" dirty="0" smtClean="0">
                <a:ln>
                  <a:noFill/>
                </a:ln>
                <a:solidFill>
                  <a:schemeClr val="tx1"/>
                </a:solidFill>
                <a:effectLst/>
                <a:latin typeface="Calibri" pitchFamily="34" charset="0"/>
                <a:cs typeface="Arial" pitchFamily="34" charset="0"/>
              </a:rPr>
              <a:t>Teoría de Juegos</a:t>
            </a:r>
            <a:r>
              <a:rPr kumimoji="0" lang="es-ES" sz="1400" b="0" i="0" u="none" strike="noStrike" cap="none" normalizeH="0" baseline="0" dirty="0" smtClean="0">
                <a:ln>
                  <a:noFill/>
                </a:ln>
                <a:solidFill>
                  <a:schemeClr val="tx1"/>
                </a:solidFill>
                <a:effectLst/>
                <a:latin typeface="Times New Roman" pitchFamily="18" charset="0"/>
                <a:cs typeface="Arial" pitchFamily="34" charset="0"/>
              </a:rPr>
              <a:t>.</a:t>
            </a:r>
            <a:r>
              <a:rPr kumimoji="0" lang="es-ES" sz="10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000" b="0" i="0" u="none" strike="noStrike" cap="none" normalizeH="0" baseline="0" dirty="0" smtClean="0">
                <a:ln>
                  <a:noFill/>
                </a:ln>
                <a:solidFill>
                  <a:schemeClr val="tx1"/>
                </a:solidFill>
                <a:effectLst/>
                <a:latin typeface="Times New Roman" pitchFamily="18" charset="0"/>
                <a:cs typeface="Arial" pitchFamily="34" charset="0"/>
              </a:rPr>
            </a:b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5 CuadroTexto"/>
          <p:cNvSpPr txBox="1"/>
          <p:nvPr/>
        </p:nvSpPr>
        <p:spPr>
          <a:xfrm>
            <a:off x="4714876" y="0"/>
            <a:ext cx="3708900" cy="400110"/>
          </a:xfrm>
          <a:prstGeom prst="rect">
            <a:avLst/>
          </a:prstGeom>
          <a:noFill/>
        </p:spPr>
        <p:txBody>
          <a:bodyPr wrap="none" rtlCol="0">
            <a:spAutoFit/>
          </a:bodyPr>
          <a:lstStyle/>
          <a:p>
            <a:r>
              <a:rPr lang="es-ES" sz="2000" b="1" dirty="0" smtClean="0">
                <a:solidFill>
                  <a:srgbClr val="FF0000"/>
                </a:solidFill>
              </a:rPr>
              <a:t>Propiedades de la Blockchain (IV)</a:t>
            </a:r>
            <a:endParaRPr lang="es-ES" sz="2000" b="1" dirty="0">
              <a:solidFill>
                <a:srgbClr val="FF0000"/>
              </a:solidFill>
            </a:endParaRPr>
          </a:p>
        </p:txBody>
      </p:sp>
      <p:sp>
        <p:nvSpPr>
          <p:cNvPr id="1028" name="Text Box 4"/>
          <p:cNvSpPr txBox="1">
            <a:spLocks noChangeArrowheads="1"/>
          </p:cNvSpPr>
          <p:nvPr/>
        </p:nvSpPr>
        <p:spPr bwMode="auto">
          <a:xfrm>
            <a:off x="2285984" y="785794"/>
            <a:ext cx="1214446" cy="35719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ES" sz="1600" b="1" i="0" u="none" strike="noStrike" cap="none" normalizeH="0" baseline="0" dirty="0" smtClean="0">
                <a:ln>
                  <a:noFill/>
                </a:ln>
                <a:solidFill>
                  <a:schemeClr val="tx1"/>
                </a:solidFill>
                <a:effectLst/>
                <a:latin typeface="Calibri" pitchFamily="34" charset="0"/>
                <a:cs typeface="Arial" pitchFamily="34" charset="0"/>
              </a:rPr>
              <a:t>Criptografía</a:t>
            </a:r>
            <a:r>
              <a:rPr kumimoji="0" lang="es-ES" sz="1400" b="1" i="0" u="none" strike="noStrike" cap="none" normalizeH="0" baseline="0" dirty="0" smtClean="0">
                <a:ln>
                  <a:noFill/>
                </a:ln>
                <a:solidFill>
                  <a:schemeClr val="tx1"/>
                </a:solidFill>
                <a:effectLst/>
                <a:latin typeface="Calibri" pitchFamily="34" charset="0"/>
                <a:cs typeface="Arial" pitchFamily="34" charset="0"/>
              </a:rPr>
              <a:t/>
            </a:r>
            <a:br>
              <a:rPr kumimoji="0" lang="es-ES" sz="1400" b="1" i="0" u="none" strike="noStrike" cap="none" normalizeH="0" baseline="0" dirty="0" smtClean="0">
                <a:ln>
                  <a:noFill/>
                </a:ln>
                <a:solidFill>
                  <a:schemeClr val="tx1"/>
                </a:solidFill>
                <a:effectLst/>
                <a:latin typeface="Calibri" pitchFamily="34" charset="0"/>
                <a:cs typeface="Arial" pitchFamily="34" charset="0"/>
              </a:rPr>
            </a:br>
            <a:r>
              <a:rPr kumimoji="0" lang="es-ES" sz="1000" b="0" i="0" u="none" strike="noStrike" cap="none" normalizeH="0" baseline="0" dirty="0" smtClean="0">
                <a:ln>
                  <a:noFill/>
                </a:ln>
                <a:solidFill>
                  <a:schemeClr val="tx1"/>
                </a:solidFill>
                <a:effectLst/>
                <a:latin typeface="Calibri" pitchFamily="34" charset="0"/>
                <a:cs typeface="Arial" pitchFamily="34" charset="0"/>
              </a:rPr>
              <a:t/>
            </a:r>
            <a:br>
              <a:rPr kumimoji="0" lang="es-ES" sz="1000" b="0" i="0" u="none" strike="noStrike" cap="none" normalizeH="0" baseline="0" dirty="0" smtClean="0">
                <a:ln>
                  <a:noFill/>
                </a:ln>
                <a:solidFill>
                  <a:schemeClr val="tx1"/>
                </a:solidFill>
                <a:effectLst/>
                <a:latin typeface="Calibri" pitchFamily="34" charset="0"/>
                <a:cs typeface="Arial" pitchFamily="34" charset="0"/>
              </a:rPr>
            </a:br>
            <a:r>
              <a:rPr kumimoji="0" lang="es-ES" sz="10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000" b="0" i="0" u="none" strike="noStrike" cap="none" normalizeH="0" baseline="0" dirty="0" smtClean="0">
                <a:ln>
                  <a:noFill/>
                </a:ln>
                <a:solidFill>
                  <a:schemeClr val="tx1"/>
                </a:solidFill>
                <a:effectLst/>
                <a:latin typeface="Times New Roman" pitchFamily="18" charset="0"/>
                <a:cs typeface="Arial" pitchFamily="34" charset="0"/>
              </a:rPr>
            </a:b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9" name="Text Box 5"/>
          <p:cNvSpPr txBox="1">
            <a:spLocks noChangeArrowheads="1"/>
          </p:cNvSpPr>
          <p:nvPr/>
        </p:nvSpPr>
        <p:spPr bwMode="auto">
          <a:xfrm>
            <a:off x="0" y="4643446"/>
            <a:ext cx="1214414" cy="4286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es-ES" sz="1600" b="1" i="0" u="none" strike="noStrike" cap="none" normalizeH="0" baseline="0" dirty="0" smtClean="0">
                <a:ln>
                  <a:noFill/>
                </a:ln>
                <a:solidFill>
                  <a:schemeClr val="tx1"/>
                </a:solidFill>
                <a:effectLst/>
                <a:latin typeface="Calibri" pitchFamily="34" charset="0"/>
                <a:cs typeface="Arial" pitchFamily="34" charset="0"/>
              </a:rPr>
              <a:t>Redes </a:t>
            </a:r>
            <a:br>
              <a:rPr kumimoji="0" lang="es-ES" sz="1600" b="1" i="0" u="none" strike="noStrike" cap="none" normalizeH="0" baseline="0" dirty="0" smtClean="0">
                <a:ln>
                  <a:noFill/>
                </a:ln>
                <a:solidFill>
                  <a:schemeClr val="tx1"/>
                </a:solidFill>
                <a:effectLst/>
                <a:latin typeface="Calibri" pitchFamily="34" charset="0"/>
                <a:cs typeface="Arial" pitchFamily="34" charset="0"/>
              </a:rPr>
            </a:br>
            <a:r>
              <a:rPr kumimoji="0" lang="es-ES" sz="1600" b="1" i="0" u="none" strike="noStrike" cap="none" normalizeH="0" baseline="0" dirty="0" smtClean="0">
                <a:ln>
                  <a:noFill/>
                </a:ln>
                <a:solidFill>
                  <a:schemeClr val="tx1"/>
                </a:solidFill>
                <a:effectLst/>
                <a:latin typeface="Calibri" pitchFamily="34" charset="0"/>
                <a:cs typeface="Arial" pitchFamily="34" charset="0"/>
              </a:rPr>
              <a:t>Distribuidas</a:t>
            </a:r>
            <a:br>
              <a:rPr kumimoji="0" lang="es-ES" sz="1600" b="1" i="0" u="none" strike="noStrike" cap="none" normalizeH="0" baseline="0" dirty="0" smtClean="0">
                <a:ln>
                  <a:noFill/>
                </a:ln>
                <a:solidFill>
                  <a:schemeClr val="tx1"/>
                </a:solidFill>
                <a:effectLst/>
                <a:latin typeface="Calibri" pitchFamily="34" charset="0"/>
                <a:cs typeface="Arial" pitchFamily="34" charset="0"/>
              </a:rPr>
            </a:br>
            <a:endParaRPr kumimoji="0" lang="es-ES" sz="16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s-ES" sz="10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000" b="0" i="0" u="none" strike="noStrike" cap="none" normalizeH="0" baseline="0" dirty="0" smtClean="0">
                <a:ln>
                  <a:noFill/>
                </a:ln>
                <a:solidFill>
                  <a:schemeClr val="tx1"/>
                </a:solidFill>
                <a:effectLst/>
                <a:latin typeface="Times New Roman" pitchFamily="18" charset="0"/>
                <a:cs typeface="Arial" pitchFamily="34" charset="0"/>
              </a:rPr>
            </a:b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0" name="Text Box 6"/>
          <p:cNvSpPr txBox="1">
            <a:spLocks noChangeArrowheads="1"/>
          </p:cNvSpPr>
          <p:nvPr/>
        </p:nvSpPr>
        <p:spPr bwMode="auto">
          <a:xfrm>
            <a:off x="4500562" y="571480"/>
            <a:ext cx="4429124" cy="41434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600"/>
              </a:spcAft>
            </a:pPr>
            <a:r>
              <a:rPr kumimoji="0" lang="es-ES" sz="1400" b="1" i="0" u="none" strike="noStrike" cap="none" normalizeH="0" baseline="0" dirty="0" smtClean="0">
                <a:ln>
                  <a:noFill/>
                </a:ln>
                <a:solidFill>
                  <a:schemeClr val="tx1"/>
                </a:solidFill>
                <a:effectLst/>
                <a:latin typeface="Calibri" pitchFamily="34" charset="0"/>
                <a:cs typeface="Arial" pitchFamily="34" charset="0"/>
              </a:rPr>
              <a:t/>
            </a:r>
            <a:br>
              <a:rPr kumimoji="0" lang="es-ES" sz="1400" b="1" i="0" u="none" strike="noStrike" cap="none" normalizeH="0" baseline="0" dirty="0" smtClean="0">
                <a:ln>
                  <a:noFill/>
                </a:ln>
                <a:solidFill>
                  <a:schemeClr val="tx1"/>
                </a:solidFill>
                <a:effectLst/>
                <a:latin typeface="Calibri" pitchFamily="34" charset="0"/>
                <a:cs typeface="Arial" pitchFamily="34" charset="0"/>
              </a:rPr>
            </a:br>
            <a:r>
              <a:rPr lang="es-ES" sz="1400" dirty="0" smtClean="0">
                <a:latin typeface="Calibri" pitchFamily="34" charset="0"/>
                <a:cs typeface="Arial" pitchFamily="34" charset="0"/>
              </a:rPr>
              <a:t>.- Las </a:t>
            </a:r>
            <a:r>
              <a:rPr lang="es-ES" sz="1400" b="1" dirty="0" smtClean="0">
                <a:latin typeface="Calibri" pitchFamily="34" charset="0"/>
                <a:cs typeface="Arial" pitchFamily="34" charset="0"/>
              </a:rPr>
              <a:t>Transacciones son seguras </a:t>
            </a:r>
            <a:r>
              <a:rPr lang="es-ES" sz="1400" dirty="0" smtClean="0">
                <a:latin typeface="Calibri" pitchFamily="34" charset="0"/>
                <a:cs typeface="Arial" pitchFamily="34" charset="0"/>
              </a:rPr>
              <a:t>y confiables, gracias a la criptografía.</a:t>
            </a:r>
          </a:p>
          <a:p>
            <a:pPr lvl="0" fontAlgn="base">
              <a:spcBef>
                <a:spcPct val="0"/>
              </a:spcBef>
              <a:spcAft>
                <a:spcPts val="600"/>
              </a:spcAft>
            </a:pPr>
            <a:r>
              <a:rPr kumimoji="0" lang="es-ES" sz="1400" b="0" i="0" u="none" strike="noStrike" cap="none" normalizeH="0" baseline="0" dirty="0" smtClean="0">
                <a:ln>
                  <a:noFill/>
                </a:ln>
                <a:solidFill>
                  <a:schemeClr val="tx1"/>
                </a:solidFill>
                <a:effectLst/>
                <a:latin typeface="Calibri" pitchFamily="34" charset="0"/>
                <a:cs typeface="Arial" pitchFamily="34" charset="0"/>
              </a:rPr>
              <a:t>.- </a:t>
            </a:r>
            <a:r>
              <a:rPr kumimoji="0" lang="es-ES" sz="1400" b="1" i="0" u="none" strike="noStrike" cap="none" normalizeH="0" baseline="0" dirty="0" smtClean="0">
                <a:ln>
                  <a:noFill/>
                </a:ln>
                <a:solidFill>
                  <a:schemeClr val="tx1"/>
                </a:solidFill>
                <a:effectLst/>
                <a:latin typeface="Calibri" pitchFamily="34" charset="0"/>
                <a:cs typeface="Arial" pitchFamily="34" charset="0"/>
              </a:rPr>
              <a:t>Descentralización</a:t>
            </a:r>
            <a:r>
              <a:rPr kumimoji="0" lang="es-ES" sz="1400" b="0" i="0" u="none" strike="noStrike" cap="none" normalizeH="0" baseline="0" dirty="0" smtClean="0">
                <a:ln>
                  <a:noFill/>
                </a:ln>
                <a:solidFill>
                  <a:schemeClr val="tx1"/>
                </a:solidFill>
                <a:effectLst/>
                <a:latin typeface="Calibri" pitchFamily="34" charset="0"/>
                <a:cs typeface="Arial" pitchFamily="34" charset="0"/>
              </a:rPr>
              <a:t>. No hay un ordenador central tomando las decisiones, estas se hacen de forma </a:t>
            </a:r>
            <a:r>
              <a:rPr kumimoji="0" lang="es-ES" sz="1400" b="1" i="0" u="none" strike="noStrike" cap="none" normalizeH="0" baseline="0" dirty="0" smtClean="0">
                <a:ln>
                  <a:noFill/>
                </a:ln>
                <a:solidFill>
                  <a:schemeClr val="tx1"/>
                </a:solidFill>
                <a:effectLst/>
                <a:latin typeface="Calibri" pitchFamily="34" charset="0"/>
                <a:cs typeface="Arial" pitchFamily="34" charset="0"/>
              </a:rPr>
              <a:t>consensuada</a:t>
            </a:r>
            <a:r>
              <a:rPr kumimoji="0" lang="es-ES" sz="1400" b="0" i="0" u="none" strike="noStrike" cap="none" normalizeH="0" baseline="0" dirty="0" smtClean="0">
                <a:ln>
                  <a:noFill/>
                </a:ln>
                <a:solidFill>
                  <a:schemeClr val="tx1"/>
                </a:solidFill>
                <a:effectLst/>
                <a:latin typeface="Calibri" pitchFamily="34" charset="0"/>
                <a:cs typeface="Arial" pitchFamily="34" charset="0"/>
              </a:rPr>
              <a:t> por muchos nodos.</a:t>
            </a:r>
          </a:p>
          <a:p>
            <a:pPr lvl="0" fontAlgn="base">
              <a:spcBef>
                <a:spcPct val="0"/>
              </a:spcBef>
              <a:spcAft>
                <a:spcPts val="600"/>
              </a:spcAft>
            </a:pPr>
            <a:r>
              <a:rPr lang="es-ES" sz="1400" dirty="0" smtClean="0">
                <a:latin typeface="Calibri" pitchFamily="34" charset="0"/>
                <a:cs typeface="Arial" pitchFamily="34" charset="0"/>
              </a:rPr>
              <a:t>.- </a:t>
            </a:r>
            <a:r>
              <a:rPr lang="es-ES" sz="1400" b="1" dirty="0" smtClean="0">
                <a:latin typeface="Calibri" pitchFamily="34" charset="0"/>
                <a:cs typeface="Arial" pitchFamily="34" charset="0"/>
              </a:rPr>
              <a:t>Escalabilidad</a:t>
            </a:r>
            <a:r>
              <a:rPr lang="es-ES" sz="1400" dirty="0" smtClean="0">
                <a:latin typeface="Calibri" pitchFamily="34" charset="0"/>
                <a:cs typeface="Arial" pitchFamily="34" charset="0"/>
              </a:rPr>
              <a:t> o capacidad de crecer. Los developers de ahora mismo están investigando y desarrollando en la capa 2 para ganar velocidad en las Transacciones. Ejemplo: la zkEVM de Polygon.</a:t>
            </a:r>
          </a:p>
          <a:p>
            <a:pPr lvl="0" fontAlgn="base">
              <a:spcBef>
                <a:spcPct val="0"/>
              </a:spcBef>
              <a:spcAft>
                <a:spcPts val="600"/>
              </a:spcAft>
            </a:pPr>
            <a:r>
              <a:rPr kumimoji="0" lang="es-ES" sz="1400" b="0" i="0" u="none" strike="noStrike" cap="none" normalizeH="0" baseline="0" dirty="0" smtClean="0">
                <a:ln>
                  <a:noFill/>
                </a:ln>
                <a:solidFill>
                  <a:schemeClr val="tx1"/>
                </a:solidFill>
                <a:effectLst/>
                <a:latin typeface="Calibri" pitchFamily="34" charset="0"/>
                <a:cs typeface="Arial" pitchFamily="34" charset="0"/>
              </a:rPr>
              <a:t>.- La información es </a:t>
            </a:r>
            <a:r>
              <a:rPr kumimoji="0" lang="es-ES" sz="1400" b="1" i="0" u="none" strike="noStrike" cap="none" normalizeH="0" baseline="0" dirty="0" smtClean="0">
                <a:ln>
                  <a:noFill/>
                </a:ln>
                <a:solidFill>
                  <a:schemeClr val="tx1"/>
                </a:solidFill>
                <a:effectLst/>
                <a:latin typeface="Calibri" pitchFamily="34" charset="0"/>
                <a:cs typeface="Arial" pitchFamily="34" charset="0"/>
              </a:rPr>
              <a:t>PÚBLICA</a:t>
            </a:r>
            <a:r>
              <a:rPr kumimoji="0" lang="es-ES" sz="1400" b="0" i="0" u="none" strike="noStrike" cap="none" normalizeH="0" baseline="0" dirty="0" smtClean="0">
                <a:ln>
                  <a:noFill/>
                </a:ln>
                <a:solidFill>
                  <a:schemeClr val="tx1"/>
                </a:solidFill>
                <a:effectLst/>
                <a:latin typeface="Calibri" pitchFamily="34" charset="0"/>
                <a:cs typeface="Arial" pitchFamily="34" charset="0"/>
              </a:rPr>
              <a:t>  y por tanto </a:t>
            </a:r>
            <a:r>
              <a:rPr kumimoji="0" lang="es-ES" sz="1400" b="1" i="0" u="none" strike="noStrike" cap="none" normalizeH="0" baseline="0" dirty="0" smtClean="0">
                <a:ln>
                  <a:noFill/>
                </a:ln>
                <a:solidFill>
                  <a:schemeClr val="tx1"/>
                </a:solidFill>
                <a:effectLst/>
                <a:latin typeface="Calibri" pitchFamily="34" charset="0"/>
                <a:cs typeface="Arial" pitchFamily="34" charset="0"/>
              </a:rPr>
              <a:t>Transparente</a:t>
            </a:r>
            <a:r>
              <a:rPr kumimoji="0" lang="es-ES" sz="1400" b="0" i="0" u="none" strike="noStrike" cap="none" normalizeH="0" baseline="0" dirty="0" smtClean="0">
                <a:ln>
                  <a:noFill/>
                </a:ln>
                <a:solidFill>
                  <a:schemeClr val="tx1"/>
                </a:solidFill>
                <a:effectLst/>
                <a:latin typeface="Calibri" pitchFamily="34" charset="0"/>
                <a:cs typeface="Arial" pitchFamily="34" charset="0"/>
              </a:rPr>
              <a:t>. Podemos ver los datos menos el nombre de la persona.</a:t>
            </a:r>
          </a:p>
          <a:p>
            <a:pPr lvl="0" fontAlgn="base">
              <a:spcBef>
                <a:spcPct val="0"/>
              </a:spcBef>
              <a:spcAft>
                <a:spcPts val="600"/>
              </a:spcAft>
            </a:pPr>
            <a:r>
              <a:rPr lang="es-ES" sz="1400" dirty="0" smtClean="0">
                <a:latin typeface="Calibri" pitchFamily="34" charset="0"/>
                <a:cs typeface="Arial" pitchFamily="34" charset="0"/>
              </a:rPr>
              <a:t>.- </a:t>
            </a:r>
            <a:r>
              <a:rPr lang="es-ES" sz="1400" b="1" dirty="0" smtClean="0">
                <a:latin typeface="Calibri" pitchFamily="34" charset="0"/>
                <a:cs typeface="Arial" pitchFamily="34" charset="0"/>
              </a:rPr>
              <a:t> Inmutable</a:t>
            </a:r>
            <a:r>
              <a:rPr lang="es-ES" sz="1400" dirty="0" smtClean="0">
                <a:latin typeface="Calibri" pitchFamily="34" charset="0"/>
                <a:cs typeface="Arial" pitchFamily="34" charset="0"/>
              </a:rPr>
              <a:t>. No se puede  borrar ni modificar una vez que el bloque es minado. La información queda definitivamente para la historia. </a:t>
            </a:r>
            <a:br>
              <a:rPr lang="es-ES" sz="1400" dirty="0" smtClean="0">
                <a:latin typeface="Calibri" pitchFamily="34" charset="0"/>
                <a:cs typeface="Arial" pitchFamily="34" charset="0"/>
              </a:rPr>
            </a:br>
            <a:r>
              <a:rPr kumimoji="0" lang="es-ES" sz="1400" b="0" i="0" u="none" strike="noStrike" cap="none" normalizeH="0" baseline="0" dirty="0" smtClean="0">
                <a:ln>
                  <a:noFill/>
                </a:ln>
                <a:solidFill>
                  <a:schemeClr val="tx1"/>
                </a:solidFill>
                <a:effectLst/>
                <a:latin typeface="Calibri" pitchFamily="34" charset="0"/>
                <a:cs typeface="Arial" pitchFamily="34" charset="0"/>
              </a:rPr>
              <a:t/>
            </a:r>
            <a:br>
              <a:rPr kumimoji="0" lang="es-ES" sz="1400" b="0" i="0" u="none" strike="noStrike" cap="none" normalizeH="0" baseline="0" dirty="0" smtClean="0">
                <a:ln>
                  <a:noFill/>
                </a:ln>
                <a:solidFill>
                  <a:schemeClr val="tx1"/>
                </a:solidFill>
                <a:effectLst/>
                <a:latin typeface="Calibri" pitchFamily="34" charset="0"/>
                <a:cs typeface="Arial" pitchFamily="34" charset="0"/>
              </a:rPr>
            </a:br>
            <a:r>
              <a:rPr kumimoji="0" lang="es-ES" sz="1400" b="0" i="0" u="none" strike="noStrike" cap="none" normalizeH="0" baseline="0" dirty="0" smtClean="0">
                <a:ln>
                  <a:noFill/>
                </a:ln>
                <a:solidFill>
                  <a:schemeClr val="tx1"/>
                </a:solidFill>
                <a:effectLst/>
                <a:latin typeface="Calibri" pitchFamily="34" charset="0"/>
                <a:cs typeface="Arial" pitchFamily="34" charset="0"/>
              </a:rPr>
              <a:t>.- La información es </a:t>
            </a:r>
            <a:r>
              <a:rPr lang="es-ES" sz="1400" b="1" dirty="0" smtClean="0">
                <a:latin typeface="Calibri" pitchFamily="34" charset="0"/>
                <a:cs typeface="Arial" pitchFamily="34" charset="0"/>
              </a:rPr>
              <a:t>P</a:t>
            </a:r>
            <a:r>
              <a:rPr kumimoji="0" lang="es-ES" sz="1400" b="1" i="0" u="none" strike="noStrike" cap="none" normalizeH="0" baseline="0" dirty="0" smtClean="0">
                <a:ln>
                  <a:noFill/>
                </a:ln>
                <a:solidFill>
                  <a:schemeClr val="tx1"/>
                </a:solidFill>
                <a:effectLst/>
                <a:latin typeface="Calibri" pitchFamily="34" charset="0"/>
                <a:cs typeface="Arial" pitchFamily="34" charset="0"/>
              </a:rPr>
              <a:t>erdurable</a:t>
            </a:r>
            <a:r>
              <a:rPr kumimoji="0" lang="es-ES" sz="1400" b="0" i="0" u="none" strike="noStrike" cap="none" normalizeH="0" baseline="0" dirty="0" smtClean="0">
                <a:ln>
                  <a:noFill/>
                </a:ln>
                <a:solidFill>
                  <a:schemeClr val="tx1"/>
                </a:solidFill>
                <a:effectLst/>
                <a:latin typeface="Calibri" pitchFamily="34" charset="0"/>
                <a:cs typeface="Arial" pitchFamily="34" charset="0"/>
              </a:rPr>
              <a:t> en el tiempo. Nunca se pierde. Tenemos la historia completa.</a:t>
            </a:r>
            <a:r>
              <a:rPr lang="es-ES" sz="1400" dirty="0" smtClean="0">
                <a:latin typeface="Calibri" pitchFamily="34" charset="0"/>
                <a:cs typeface="Arial" pitchFamily="34" charset="0"/>
              </a:rPr>
              <a:t/>
            </a:r>
            <a:br>
              <a:rPr lang="es-ES" sz="1400" dirty="0" smtClean="0">
                <a:latin typeface="Calibri" pitchFamily="34" charset="0"/>
                <a:cs typeface="Arial" pitchFamily="34" charset="0"/>
              </a:rPr>
            </a:br>
            <a:r>
              <a:rPr kumimoji="0" lang="es-ES" sz="1400" b="0" i="0" u="none" strike="noStrike" cap="none" normalizeH="0" baseline="0" dirty="0" smtClean="0">
                <a:ln>
                  <a:noFill/>
                </a:ln>
                <a:solidFill>
                  <a:schemeClr val="tx1"/>
                </a:solidFill>
                <a:effectLst/>
                <a:latin typeface="Calibri" pitchFamily="34" charset="0"/>
                <a:cs typeface="Arial" pitchFamily="34" charset="0"/>
              </a:rPr>
              <a:t/>
            </a:r>
            <a:br>
              <a:rPr kumimoji="0" lang="es-ES" sz="1400" b="0" i="0" u="none" strike="noStrike" cap="none" normalizeH="0" baseline="0" dirty="0" smtClean="0">
                <a:ln>
                  <a:noFill/>
                </a:ln>
                <a:solidFill>
                  <a:schemeClr val="tx1"/>
                </a:solidFill>
                <a:effectLst/>
                <a:latin typeface="Calibri" pitchFamily="34" charset="0"/>
                <a:cs typeface="Arial" pitchFamily="34" charset="0"/>
              </a:rPr>
            </a:br>
            <a:r>
              <a:rPr kumimoji="0" lang="es-ES" sz="1400" b="0" i="0" u="none" strike="noStrike" cap="none" normalizeH="0" dirty="0" smtClean="0">
                <a:ln>
                  <a:noFill/>
                </a:ln>
                <a:solidFill>
                  <a:schemeClr val="tx1"/>
                </a:solidFill>
                <a:effectLst/>
                <a:latin typeface="Calibri" pitchFamily="34" charset="0"/>
                <a:cs typeface="Arial" pitchFamily="34" charset="0"/>
              </a:rPr>
              <a:t/>
            </a:r>
            <a:br>
              <a:rPr kumimoji="0" lang="es-ES" sz="1400" b="0" i="0" u="none" strike="noStrike" cap="none" normalizeH="0" dirty="0" smtClean="0">
                <a:ln>
                  <a:noFill/>
                </a:ln>
                <a:solidFill>
                  <a:schemeClr val="tx1"/>
                </a:solidFill>
                <a:effectLst/>
                <a:latin typeface="Calibri" pitchFamily="34" charset="0"/>
                <a:cs typeface="Arial" pitchFamily="34" charset="0"/>
              </a:rPr>
            </a:br>
            <a:r>
              <a:rPr kumimoji="0" lang="es-ES" sz="1400" b="0" i="0" u="none" strike="noStrike" cap="none" normalizeH="0" dirty="0" smtClean="0">
                <a:ln>
                  <a:noFill/>
                </a:ln>
                <a:solidFill>
                  <a:schemeClr val="tx1"/>
                </a:solidFill>
                <a:effectLst/>
                <a:latin typeface="Calibri" pitchFamily="34" charset="0"/>
                <a:cs typeface="Arial" pitchFamily="34" charset="0"/>
              </a:rPr>
              <a:t/>
            </a:r>
            <a:br>
              <a:rPr kumimoji="0" lang="es-ES" sz="1400" b="0" i="0" u="none" strike="noStrike" cap="none" normalizeH="0" dirty="0" smtClean="0">
                <a:ln>
                  <a:noFill/>
                </a:ln>
                <a:solidFill>
                  <a:schemeClr val="tx1"/>
                </a:solidFill>
                <a:effectLst/>
                <a:latin typeface="Calibri" pitchFamily="34" charset="0"/>
                <a:cs typeface="Arial" pitchFamily="34" charset="0"/>
              </a:rPr>
            </a:br>
            <a:endParaRPr kumimoji="0" lang="es-ES" sz="1400" b="0" i="0" u="none" strike="noStrike" cap="none" normalizeH="0" baseline="0" dirty="0" smtClean="0">
              <a:ln>
                <a:noFill/>
              </a:ln>
              <a:solidFill>
                <a:schemeClr val="tx1"/>
              </a:solidFill>
              <a:effectLst/>
              <a:latin typeface="Calibri" pitchFamily="34" charset="0"/>
              <a:cs typeface="Arial" pitchFamily="34" charset="0"/>
            </a:endParaRPr>
          </a:p>
          <a:p>
            <a:pPr lvl="0" fontAlgn="base">
              <a:spcBef>
                <a:spcPct val="0"/>
              </a:spcBef>
              <a:spcAft>
                <a:spcPts val="1000"/>
              </a:spcAft>
            </a:pPr>
            <a:endParaRPr lang="es-ES" sz="1400" dirty="0" smtClean="0">
              <a:latin typeface="Calibri" pitchFamily="34" charset="0"/>
              <a:cs typeface="Arial" pitchFamily="34" charset="0"/>
            </a:endParaRPr>
          </a:p>
          <a:p>
            <a:pPr lvl="0" fontAlgn="base">
              <a:spcBef>
                <a:spcPct val="0"/>
              </a:spcBef>
              <a:spcAft>
                <a:spcPts val="1000"/>
              </a:spcAft>
            </a:pPr>
            <a:r>
              <a:rPr kumimoji="0" lang="es-ES" sz="1400" b="0" i="0" u="none" strike="noStrike" cap="none" normalizeH="0" baseline="0" dirty="0" smtClean="0">
                <a:ln>
                  <a:noFill/>
                </a:ln>
                <a:solidFill>
                  <a:schemeClr val="tx1"/>
                </a:solidFill>
                <a:effectLst/>
                <a:latin typeface="Calibri" pitchFamily="34" charset="0"/>
                <a:cs typeface="Arial" pitchFamily="34" charset="0"/>
              </a:rPr>
              <a:t/>
            </a:r>
            <a:br>
              <a:rPr kumimoji="0" lang="es-ES" sz="1400" b="0" i="0" u="none" strike="noStrike" cap="none" normalizeH="0" baseline="0" dirty="0" smtClean="0">
                <a:ln>
                  <a:noFill/>
                </a:ln>
                <a:solidFill>
                  <a:schemeClr val="tx1"/>
                </a:solidFill>
                <a:effectLst/>
                <a:latin typeface="Calibri" pitchFamily="34" charset="0"/>
                <a:cs typeface="Arial" pitchFamily="34" charset="0"/>
              </a:rPr>
            </a:br>
            <a:endParaRPr kumimoji="0" lang="es-E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1" name="Text Box 7"/>
          <p:cNvSpPr txBox="1">
            <a:spLocks noChangeArrowheads="1"/>
          </p:cNvSpPr>
          <p:nvPr/>
        </p:nvSpPr>
        <p:spPr bwMode="auto">
          <a:xfrm>
            <a:off x="3071802" y="4643446"/>
            <a:ext cx="1214446" cy="5000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s-ES" sz="1600" b="1" i="0" u="none" strike="noStrike" cap="none" normalizeH="0" baseline="0" dirty="0" smtClean="0">
                <a:ln>
                  <a:noFill/>
                </a:ln>
                <a:solidFill>
                  <a:schemeClr val="tx1"/>
                </a:solidFill>
                <a:effectLst/>
                <a:latin typeface="Calibri" pitchFamily="34" charset="0"/>
                <a:cs typeface="Arial" pitchFamily="34" charset="0"/>
              </a:rPr>
              <a:t>Teoría </a:t>
            </a:r>
            <a:br>
              <a:rPr kumimoji="0" lang="es-ES" sz="1600" b="1" i="0" u="none" strike="noStrike" cap="none" normalizeH="0" baseline="0" dirty="0" smtClean="0">
                <a:ln>
                  <a:noFill/>
                </a:ln>
                <a:solidFill>
                  <a:schemeClr val="tx1"/>
                </a:solidFill>
                <a:effectLst/>
                <a:latin typeface="Calibri" pitchFamily="34" charset="0"/>
                <a:cs typeface="Arial" pitchFamily="34" charset="0"/>
              </a:rPr>
            </a:br>
            <a:r>
              <a:rPr kumimoji="0" lang="es-ES" sz="1600" b="1" i="0" u="none" strike="noStrike" cap="none" normalizeH="0" baseline="0" dirty="0" smtClean="0">
                <a:ln>
                  <a:noFill/>
                </a:ln>
                <a:solidFill>
                  <a:schemeClr val="tx1"/>
                </a:solidFill>
                <a:effectLst/>
                <a:latin typeface="Calibri" pitchFamily="34" charset="0"/>
                <a:cs typeface="Arial" pitchFamily="34" charset="0"/>
              </a:rPr>
              <a:t>de Juegos</a:t>
            </a:r>
            <a:br>
              <a:rPr kumimoji="0" lang="es-ES" sz="1600" b="1" i="0" u="none" strike="noStrike" cap="none" normalizeH="0" baseline="0" dirty="0" smtClean="0">
                <a:ln>
                  <a:noFill/>
                </a:ln>
                <a:solidFill>
                  <a:schemeClr val="tx1"/>
                </a:solidFill>
                <a:effectLst/>
                <a:latin typeface="Calibri" pitchFamily="34" charset="0"/>
                <a:cs typeface="Arial" pitchFamily="34" charset="0"/>
              </a:rPr>
            </a:br>
            <a:r>
              <a:rPr kumimoji="0" lang="es-ES" sz="1400" b="0" i="0" u="none" strike="noStrike" cap="none" normalizeH="0" baseline="0" dirty="0" smtClean="0">
                <a:ln>
                  <a:noFill/>
                </a:ln>
                <a:solidFill>
                  <a:schemeClr val="tx1"/>
                </a:solidFill>
                <a:effectLst/>
                <a:latin typeface="Calibri" pitchFamily="34" charset="0"/>
                <a:cs typeface="Arial" pitchFamily="34" charset="0"/>
              </a:rPr>
              <a:t/>
            </a:r>
            <a:br>
              <a:rPr kumimoji="0" lang="es-ES" sz="1400" b="0" i="0" u="none" strike="noStrike" cap="none" normalizeH="0" baseline="0" dirty="0" smtClean="0">
                <a:ln>
                  <a:noFill/>
                </a:ln>
                <a:solidFill>
                  <a:schemeClr val="tx1"/>
                </a:solidFill>
                <a:effectLst/>
                <a:latin typeface="Calibri" pitchFamily="34" charset="0"/>
                <a:cs typeface="Arial" pitchFamily="34" charset="0"/>
              </a:rPr>
            </a:br>
            <a:r>
              <a:rPr kumimoji="0" lang="es-ES" sz="1400" b="0" i="0" u="none" strike="noStrike" cap="none" normalizeH="0" baseline="0" dirty="0" smtClean="0">
                <a:ln>
                  <a:noFill/>
                </a:ln>
                <a:solidFill>
                  <a:schemeClr val="tx1"/>
                </a:solidFill>
                <a:effectLst/>
                <a:latin typeface="Calibri" pitchFamily="34" charset="0"/>
                <a:cs typeface="Arial" pitchFamily="34" charset="0"/>
              </a:rPr>
              <a:t/>
            </a:r>
            <a:br>
              <a:rPr kumimoji="0" lang="es-ES" sz="1400" b="0" i="0" u="none" strike="noStrike" cap="none" normalizeH="0" baseline="0" dirty="0" smtClean="0">
                <a:ln>
                  <a:noFill/>
                </a:ln>
                <a:solidFill>
                  <a:schemeClr val="tx1"/>
                </a:solidFill>
                <a:effectLst/>
                <a:latin typeface="Calibri" pitchFamily="34" charset="0"/>
                <a:cs typeface="Arial" pitchFamily="34" charset="0"/>
              </a:rPr>
            </a:b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2" name="11 Imagen" descr="banner.jpg"/>
          <p:cNvPicPr>
            <a:picLocks noChangeAspect="1"/>
          </p:cNvPicPr>
          <p:nvPr/>
        </p:nvPicPr>
        <p:blipFill>
          <a:blip r:embed="rId3" cstate="print"/>
          <a:stretch>
            <a:fillRect/>
          </a:stretch>
        </p:blipFill>
        <p:spPr>
          <a:xfrm>
            <a:off x="1643042" y="2786058"/>
            <a:ext cx="1285852" cy="679794"/>
          </a:xfrm>
          <a:prstGeom prst="rect">
            <a:avLst/>
          </a:prstGeom>
        </p:spPr>
      </p:pic>
      <p:sp>
        <p:nvSpPr>
          <p:cNvPr id="13" name="12 CuadroTexto"/>
          <p:cNvSpPr txBox="1"/>
          <p:nvPr/>
        </p:nvSpPr>
        <p:spPr>
          <a:xfrm>
            <a:off x="4572000" y="5143512"/>
            <a:ext cx="3857652" cy="1815882"/>
          </a:xfrm>
          <a:prstGeom prst="rect">
            <a:avLst/>
          </a:prstGeom>
          <a:noFill/>
        </p:spPr>
        <p:txBody>
          <a:bodyPr wrap="square" rtlCol="0">
            <a:spAutoFit/>
          </a:bodyPr>
          <a:lstStyle/>
          <a:p>
            <a:r>
              <a:rPr lang="es-ES" sz="1400" dirty="0" smtClean="0">
                <a:latin typeface="Calibri" pitchFamily="34" charset="0"/>
                <a:cs typeface="Arial" pitchFamily="34" charset="0"/>
              </a:rPr>
              <a:t>.- La Blockchain es esencial para </a:t>
            </a:r>
            <a:r>
              <a:rPr lang="es-ES" sz="1400" b="1" dirty="0" smtClean="0">
                <a:latin typeface="Calibri" pitchFamily="34" charset="0"/>
                <a:cs typeface="Arial" pitchFamily="34" charset="0"/>
              </a:rPr>
              <a:t>Internet de las cosas </a:t>
            </a:r>
            <a:r>
              <a:rPr lang="es-ES" sz="1400" dirty="0" smtClean="0">
                <a:latin typeface="Calibri" pitchFamily="34" charset="0"/>
                <a:cs typeface="Arial" pitchFamily="34" charset="0"/>
              </a:rPr>
              <a:t>o </a:t>
            </a:r>
            <a:r>
              <a:rPr lang="es-ES" sz="1400" b="1" dirty="0" smtClean="0">
                <a:latin typeface="Calibri" pitchFamily="34" charset="0"/>
                <a:cs typeface="Arial" pitchFamily="34" charset="0"/>
              </a:rPr>
              <a:t>IOT</a:t>
            </a:r>
            <a:r>
              <a:rPr lang="es-ES" sz="1400" dirty="0" smtClean="0">
                <a:latin typeface="Calibri" pitchFamily="34" charset="0"/>
                <a:cs typeface="Arial" pitchFamily="34" charset="0"/>
              </a:rPr>
              <a:t>. La criptomoneda IOTA NO utiliza la tecnología Blockchain. Lo hace con la tecnología Tangle, que en</a:t>
            </a:r>
            <a:r>
              <a:rPr lang="es-ES" sz="1400" dirty="0" smtClean="0"/>
              <a:t> lugar de la cadena de bloques, existe un DAG (= grafo acíclico dirigido) que llamamos «tangle» o «enredo»</a:t>
            </a:r>
            <a:br>
              <a:rPr lang="es-ES" sz="1400" dirty="0" smtClean="0"/>
            </a:br>
            <a:r>
              <a:rPr lang="es-ES" sz="1400" dirty="0" smtClean="0"/>
              <a:t> </a:t>
            </a:r>
            <a:r>
              <a:rPr lang="es-ES" sz="1400" dirty="0" smtClean="0">
                <a:hlinkClick r:id="rId4"/>
              </a:rPr>
              <a:t>https://cutt.ly/B8xjH9e</a:t>
            </a:r>
            <a:endParaRPr lang="es-ES" sz="1400" dirty="0" smtClean="0"/>
          </a:p>
          <a:p>
            <a:endParaRPr lang="es-ES" sz="1400" dirty="0"/>
          </a:p>
        </p:txBody>
      </p:sp>
      <p:sp>
        <p:nvSpPr>
          <p:cNvPr id="14" name="Text Box 5"/>
          <p:cNvSpPr txBox="1">
            <a:spLocks noChangeArrowheads="1"/>
          </p:cNvSpPr>
          <p:nvPr/>
        </p:nvSpPr>
        <p:spPr bwMode="auto">
          <a:xfrm rot="5400000" flipH="1">
            <a:off x="2178827" y="3821908"/>
            <a:ext cx="285751" cy="2071702"/>
          </a:xfrm>
          <a:prstGeom prst="rect">
            <a:avLst/>
          </a:prstGeom>
          <a:noFill/>
          <a:ln w="9525">
            <a:noFill/>
            <a:miter lim="800000"/>
            <a:headEnd/>
            <a:tailEnd/>
          </a:ln>
        </p:spPr>
        <p:txBody>
          <a:bodyPr vert="vert270"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400" b="1" i="0" u="none" strike="noStrike" cap="none" normalizeH="0" baseline="0" dirty="0" smtClean="0">
                <a:ln>
                  <a:noFill/>
                </a:ln>
                <a:solidFill>
                  <a:schemeClr val="tx1"/>
                </a:solidFill>
                <a:effectLst/>
                <a:latin typeface="Calibri" pitchFamily="34" charset="0"/>
                <a:cs typeface="Arial" pitchFamily="34" charset="0"/>
              </a:rPr>
              <a:t>E s c a l a b i l i d a d</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Text Box 5"/>
          <p:cNvSpPr txBox="1">
            <a:spLocks noChangeArrowheads="1"/>
          </p:cNvSpPr>
          <p:nvPr/>
        </p:nvSpPr>
        <p:spPr bwMode="auto">
          <a:xfrm rot="4128839">
            <a:off x="1733422" y="2554451"/>
            <a:ext cx="2714644" cy="214314"/>
          </a:xfrm>
          <a:prstGeom prst="rect">
            <a:avLst/>
          </a:prstGeom>
          <a:noFill/>
          <a:ln w="9525">
            <a:noFill/>
            <a:miter lim="800000"/>
            <a:headEnd/>
            <a:tailEnd/>
          </a:ln>
        </p:spPr>
        <p:txBody>
          <a:bodyPr vert="vert270"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s-ES" sz="1400" b="1" i="0" u="none" strike="noStrike" cap="none" normalizeH="0" baseline="0" dirty="0" smtClean="0">
                <a:ln>
                  <a:noFill/>
                </a:ln>
                <a:solidFill>
                  <a:schemeClr val="tx1"/>
                </a:solidFill>
                <a:effectLst/>
                <a:latin typeface="Calibri" pitchFamily="34" charset="0"/>
                <a:cs typeface="Arial" pitchFamily="34" charset="0"/>
              </a:rPr>
              <a:t>Descentralización</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 name="Text Box 5"/>
          <p:cNvSpPr txBox="1">
            <a:spLocks noChangeArrowheads="1"/>
          </p:cNvSpPr>
          <p:nvPr/>
        </p:nvSpPr>
        <p:spPr bwMode="auto">
          <a:xfrm rot="1360542">
            <a:off x="1287416" y="1606269"/>
            <a:ext cx="285752" cy="21431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400" b="1" i="1" u="none" strike="noStrike" cap="none" normalizeH="0" baseline="0" dirty="0" smtClean="0">
                <a:ln>
                  <a:noFill/>
                </a:ln>
                <a:solidFill>
                  <a:schemeClr val="tx1"/>
                </a:solidFill>
                <a:effectLst/>
                <a:latin typeface="Calibri" pitchFamily="34" charset="0"/>
                <a:cs typeface="Arial" pitchFamily="34" charset="0"/>
              </a:rPr>
              <a:t>Seguridad</a:t>
            </a:r>
            <a:endParaRPr kumimoji="0" lang="es-ES" sz="1800" b="0" i="1"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14282" y="2285992"/>
            <a:ext cx="8812202" cy="4038610"/>
          </a:xfrm>
          <a:prstGeom prst="rect">
            <a:avLst/>
          </a:prstGeom>
          <a:noFill/>
          <a:ln w="9525">
            <a:noFill/>
            <a:miter lim="800000"/>
            <a:headEnd/>
            <a:tailEnd/>
          </a:ln>
          <a:effectLst/>
        </p:spPr>
      </p:pic>
      <p:sp>
        <p:nvSpPr>
          <p:cNvPr id="3" name="2 CuadroTexto"/>
          <p:cNvSpPr txBox="1"/>
          <p:nvPr/>
        </p:nvSpPr>
        <p:spPr>
          <a:xfrm>
            <a:off x="2643174" y="142852"/>
            <a:ext cx="3929090" cy="707886"/>
          </a:xfrm>
          <a:prstGeom prst="rect">
            <a:avLst/>
          </a:prstGeom>
          <a:noFill/>
        </p:spPr>
        <p:txBody>
          <a:bodyPr wrap="square" rtlCol="0">
            <a:spAutoFit/>
          </a:bodyPr>
          <a:lstStyle/>
          <a:p>
            <a:pPr algn="ctr"/>
            <a:r>
              <a:rPr lang="es-ES" sz="4000" b="1" dirty="0" smtClean="0">
                <a:solidFill>
                  <a:srgbClr val="FF0000"/>
                </a:solidFill>
              </a:rPr>
              <a:t>La Blockchain (II)</a:t>
            </a:r>
            <a:endParaRPr lang="es-ES" sz="4000" b="1" dirty="0">
              <a:solidFill>
                <a:srgbClr val="FF0000"/>
              </a:solidFill>
            </a:endParaRPr>
          </a:p>
        </p:txBody>
      </p:sp>
      <p:sp>
        <p:nvSpPr>
          <p:cNvPr id="4" name="3 CuadroTexto"/>
          <p:cNvSpPr txBox="1"/>
          <p:nvPr/>
        </p:nvSpPr>
        <p:spPr>
          <a:xfrm>
            <a:off x="928662" y="928670"/>
            <a:ext cx="6786610" cy="1354217"/>
          </a:xfrm>
          <a:prstGeom prst="rect">
            <a:avLst/>
          </a:prstGeom>
          <a:noFill/>
        </p:spPr>
        <p:txBody>
          <a:bodyPr wrap="square" rtlCol="0">
            <a:spAutoFit/>
          </a:bodyPr>
          <a:lstStyle/>
          <a:p>
            <a:r>
              <a:rPr lang="es-ES" sz="1600" b="1" dirty="0" smtClean="0"/>
              <a:t>Abajo tenéis desplegado el bloque 2582773 de la red testnet de Bitcoin. Dentro del bloque tenemos la cabecera (ocupa 80 bytes y hay 6 datos: versión, Hash previo, ….Nonce). Fuera del encabezado tenemos el hash del encabezado y las </a:t>
            </a:r>
            <a:r>
              <a:rPr lang="es-ES" sz="1600" b="1" dirty="0" err="1" smtClean="0"/>
              <a:t>Tx.</a:t>
            </a:r>
            <a:r>
              <a:rPr lang="es-ES" dirty="0" smtClean="0"/>
              <a:t> </a:t>
            </a:r>
            <a:r>
              <a:rPr lang="es-ES" sz="1600" b="1" dirty="0" smtClean="0"/>
              <a:t>Estos datos son reales de la testnet (red de pruebas de Bitcoin).</a:t>
            </a:r>
            <a:endParaRPr lang="es-ES" sz="1600" b="1" dirty="0"/>
          </a:p>
        </p:txBody>
      </p:sp>
      <p:sp>
        <p:nvSpPr>
          <p:cNvPr id="5" name="4 Elipse"/>
          <p:cNvSpPr/>
          <p:nvPr/>
        </p:nvSpPr>
        <p:spPr>
          <a:xfrm>
            <a:off x="6357950" y="4714884"/>
            <a:ext cx="214314" cy="285752"/>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643174" y="0"/>
            <a:ext cx="3929090" cy="707886"/>
          </a:xfrm>
          <a:prstGeom prst="rect">
            <a:avLst/>
          </a:prstGeom>
          <a:noFill/>
        </p:spPr>
        <p:txBody>
          <a:bodyPr wrap="square" rtlCol="0">
            <a:spAutoFit/>
          </a:bodyPr>
          <a:lstStyle/>
          <a:p>
            <a:pPr algn="ctr"/>
            <a:r>
              <a:rPr lang="es-ES" sz="4000" b="1" dirty="0" smtClean="0">
                <a:solidFill>
                  <a:srgbClr val="FF0000"/>
                </a:solidFill>
              </a:rPr>
              <a:t>La Blockchain (III)</a:t>
            </a:r>
            <a:endParaRPr lang="es-ES" sz="4000" b="1" dirty="0">
              <a:solidFill>
                <a:srgbClr val="FF0000"/>
              </a:solidFill>
            </a:endParaRPr>
          </a:p>
        </p:txBody>
      </p:sp>
      <p:sp>
        <p:nvSpPr>
          <p:cNvPr id="3" name="2 CuadroTexto"/>
          <p:cNvSpPr txBox="1"/>
          <p:nvPr/>
        </p:nvSpPr>
        <p:spPr>
          <a:xfrm>
            <a:off x="857224" y="642918"/>
            <a:ext cx="6858048" cy="1815882"/>
          </a:xfrm>
          <a:prstGeom prst="rect">
            <a:avLst/>
          </a:prstGeom>
          <a:noFill/>
        </p:spPr>
        <p:txBody>
          <a:bodyPr wrap="square" rtlCol="0">
            <a:spAutoFit/>
          </a:bodyPr>
          <a:lstStyle/>
          <a:p>
            <a:r>
              <a:rPr lang="es-ES" sz="1600" b="1" dirty="0" smtClean="0"/>
              <a:t>Abajo tenéis desplegado el bloque 2582772  de la red testnet de Bitcoin. Este bloque es el anterior al bloque 2582773  Fijaros como en el  dato del hash anterior que está en el encabezado del bloque 2582773 acaba en “c9f”. Y el hash del encabezado del bloque 2582772 acaba en “c9f”. Es así como está enlazado toda esta BD. Este dato es el enlace. Es inmutable, imposible de cambiar. Por eso y otras cosas es tan potente esta BD Blockchain. Así todas las BD de las </a:t>
            </a:r>
            <a:r>
              <a:rPr lang="es-ES" sz="1600" b="1" dirty="0" err="1" smtClean="0"/>
              <a:t>criptos</a:t>
            </a:r>
            <a:r>
              <a:rPr lang="es-ES" sz="1600" b="1" dirty="0" smtClean="0"/>
              <a:t> (Ethereum, Cardano, Chainlink, </a:t>
            </a:r>
            <a:r>
              <a:rPr lang="es-ES" sz="1600" b="1" dirty="0" err="1" smtClean="0"/>
              <a:t>etc</a:t>
            </a:r>
            <a:r>
              <a:rPr lang="es-ES" sz="1600" b="1" smtClean="0"/>
              <a:t>).</a:t>
            </a:r>
            <a:endParaRPr lang="es-ES" sz="1600" b="1" dirty="0"/>
          </a:p>
        </p:txBody>
      </p:sp>
      <p:pic>
        <p:nvPicPr>
          <p:cNvPr id="2050" name="Picture 2"/>
          <p:cNvPicPr>
            <a:picLocks noChangeAspect="1" noChangeArrowheads="1"/>
          </p:cNvPicPr>
          <p:nvPr/>
        </p:nvPicPr>
        <p:blipFill>
          <a:blip r:embed="rId2"/>
          <a:srcRect/>
          <a:stretch>
            <a:fillRect/>
          </a:stretch>
        </p:blipFill>
        <p:spPr bwMode="auto">
          <a:xfrm>
            <a:off x="428596" y="2357430"/>
            <a:ext cx="8599683" cy="3795722"/>
          </a:xfrm>
          <a:prstGeom prst="rect">
            <a:avLst/>
          </a:prstGeom>
          <a:noFill/>
          <a:ln w="9525">
            <a:noFill/>
            <a:miter lim="800000"/>
            <a:headEnd/>
            <a:tailEnd/>
          </a:ln>
          <a:effectLst/>
        </p:spPr>
      </p:pic>
      <p:sp>
        <p:nvSpPr>
          <p:cNvPr id="5" name="4 Elipse"/>
          <p:cNvSpPr/>
          <p:nvPr/>
        </p:nvSpPr>
        <p:spPr>
          <a:xfrm>
            <a:off x="7215206" y="4000504"/>
            <a:ext cx="214314" cy="285752"/>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428728" y="428604"/>
            <a:ext cx="6072230" cy="1200329"/>
          </a:xfrm>
          <a:prstGeom prst="rect">
            <a:avLst/>
          </a:prstGeom>
          <a:noFill/>
        </p:spPr>
        <p:txBody>
          <a:bodyPr wrap="square" rtlCol="0">
            <a:spAutoFit/>
          </a:bodyPr>
          <a:lstStyle/>
          <a:p>
            <a:pPr algn="ctr"/>
            <a:r>
              <a:rPr lang="es-ES" sz="3600" b="1" dirty="0" smtClean="0"/>
              <a:t>Enlaces del canal de youtube, la web y el correo </a:t>
            </a:r>
            <a:endParaRPr lang="es-ES" sz="3600" b="1" dirty="0"/>
          </a:p>
        </p:txBody>
      </p:sp>
      <p:sp>
        <p:nvSpPr>
          <p:cNvPr id="3" name="2 CuadroTexto"/>
          <p:cNvSpPr txBox="1"/>
          <p:nvPr/>
        </p:nvSpPr>
        <p:spPr>
          <a:xfrm>
            <a:off x="1428728" y="2428868"/>
            <a:ext cx="6072230" cy="523220"/>
          </a:xfrm>
          <a:prstGeom prst="rect">
            <a:avLst/>
          </a:prstGeom>
          <a:noFill/>
        </p:spPr>
        <p:txBody>
          <a:bodyPr wrap="square" rtlCol="0">
            <a:spAutoFit/>
          </a:bodyPr>
          <a:lstStyle/>
          <a:p>
            <a:r>
              <a:rPr lang="es-ES" sz="2800" b="1" dirty="0" smtClean="0"/>
              <a:t>Canal en Youtube</a:t>
            </a:r>
            <a:r>
              <a:rPr lang="es-ES" sz="2800" b="1" dirty="0" smtClean="0">
                <a:solidFill>
                  <a:srgbClr val="FF0000"/>
                </a:solidFill>
                <a:sym typeface="Wingdings" pitchFamily="2" charset="2"/>
              </a:rPr>
              <a:t> </a:t>
            </a:r>
            <a:r>
              <a:rPr lang="es-ES" sz="2800" b="1" dirty="0" smtClean="0">
                <a:solidFill>
                  <a:srgbClr val="FF0000"/>
                </a:solidFill>
                <a:sym typeface="Wingdings" pitchFamily="2" charset="2"/>
                <a:hlinkClick r:id="rId2"/>
              </a:rPr>
              <a:t>@blockchain2008</a:t>
            </a:r>
            <a:endParaRPr lang="es-ES" sz="2800" b="1" dirty="0">
              <a:solidFill>
                <a:srgbClr val="FF0000"/>
              </a:solidFill>
            </a:endParaRPr>
          </a:p>
        </p:txBody>
      </p:sp>
      <p:sp>
        <p:nvSpPr>
          <p:cNvPr id="4" name="3 CuadroTexto"/>
          <p:cNvSpPr txBox="1"/>
          <p:nvPr/>
        </p:nvSpPr>
        <p:spPr>
          <a:xfrm>
            <a:off x="1428728" y="3571876"/>
            <a:ext cx="6429420" cy="1384995"/>
          </a:xfrm>
          <a:prstGeom prst="rect">
            <a:avLst/>
          </a:prstGeom>
          <a:noFill/>
        </p:spPr>
        <p:txBody>
          <a:bodyPr wrap="square" rtlCol="0">
            <a:spAutoFit/>
          </a:bodyPr>
          <a:lstStyle/>
          <a:p>
            <a:r>
              <a:rPr lang="es-ES" sz="2800" b="1" dirty="0" smtClean="0"/>
              <a:t>La web  </a:t>
            </a:r>
            <a:r>
              <a:rPr lang="es-ES" sz="2800" b="1" dirty="0" smtClean="0">
                <a:solidFill>
                  <a:srgbClr val="FF0000"/>
                </a:solidFill>
                <a:sym typeface="Wingdings" pitchFamily="2" charset="2"/>
              </a:rPr>
              <a:t> </a:t>
            </a:r>
            <a:r>
              <a:rPr lang="es-ES" sz="2800" b="1" dirty="0" smtClean="0">
                <a:solidFill>
                  <a:srgbClr val="FF0000"/>
                </a:solidFill>
                <a:sym typeface="Wingdings" pitchFamily="2" charset="2"/>
                <a:hlinkClick r:id="rId3"/>
              </a:rPr>
              <a:t>https://bitcoin-ether.com</a:t>
            </a:r>
            <a:endParaRPr lang="es-ES" sz="2800" b="1" dirty="0" smtClean="0">
              <a:solidFill>
                <a:srgbClr val="FF0000"/>
              </a:solidFill>
              <a:sym typeface="Wingdings" pitchFamily="2" charset="2"/>
            </a:endParaRPr>
          </a:p>
          <a:p>
            <a:pPr marL="1524000" indent="-1524000"/>
            <a:r>
              <a:rPr lang="es-ES" sz="2800" b="1" dirty="0" smtClean="0">
                <a:solidFill>
                  <a:srgbClr val="FF0000"/>
                </a:solidFill>
                <a:sym typeface="Wingdings" pitchFamily="2" charset="2"/>
              </a:rPr>
              <a:t>	</a:t>
            </a:r>
            <a:r>
              <a:rPr lang="es-ES" sz="2800" b="1" dirty="0" smtClean="0">
                <a:solidFill>
                  <a:srgbClr val="FF0000"/>
                </a:solidFill>
                <a:sym typeface="Wingdings" pitchFamily="2" charset="2"/>
                <a:hlinkClick r:id="rId3"/>
              </a:rPr>
              <a:t> http://eduardromo.com</a:t>
            </a:r>
            <a:endParaRPr lang="es-ES" sz="2800" b="1" dirty="0" smtClean="0">
              <a:solidFill>
                <a:srgbClr val="FF0000"/>
              </a:solidFill>
              <a:sym typeface="Wingdings" pitchFamily="2" charset="2"/>
            </a:endParaRPr>
          </a:p>
          <a:p>
            <a:endParaRPr lang="es-ES" sz="2800" b="1" dirty="0">
              <a:solidFill>
                <a:srgbClr val="FF0000"/>
              </a:solidFill>
            </a:endParaRPr>
          </a:p>
        </p:txBody>
      </p:sp>
      <p:sp>
        <p:nvSpPr>
          <p:cNvPr id="5" name="4 CuadroTexto"/>
          <p:cNvSpPr txBox="1"/>
          <p:nvPr/>
        </p:nvSpPr>
        <p:spPr>
          <a:xfrm>
            <a:off x="1428728" y="4786322"/>
            <a:ext cx="6429420" cy="523220"/>
          </a:xfrm>
          <a:prstGeom prst="rect">
            <a:avLst/>
          </a:prstGeom>
          <a:noFill/>
        </p:spPr>
        <p:txBody>
          <a:bodyPr wrap="square" rtlCol="0">
            <a:spAutoFit/>
          </a:bodyPr>
          <a:lstStyle/>
          <a:p>
            <a:r>
              <a:rPr lang="es-ES" sz="2800" b="1" dirty="0" smtClean="0"/>
              <a:t>Correo</a:t>
            </a:r>
            <a:r>
              <a:rPr lang="es-ES" sz="2800" b="1" dirty="0" smtClean="0">
                <a:solidFill>
                  <a:srgbClr val="FF0000"/>
                </a:solidFill>
              </a:rPr>
              <a:t>  </a:t>
            </a:r>
            <a:r>
              <a:rPr lang="es-ES" sz="2800" b="1" dirty="0" smtClean="0">
                <a:solidFill>
                  <a:srgbClr val="FF0000"/>
                </a:solidFill>
                <a:sym typeface="Wingdings" pitchFamily="2" charset="2"/>
              </a:rPr>
              <a:t> admin@bitcoin-ether.com</a:t>
            </a:r>
            <a:endParaRPr lang="es-ES" sz="2800" b="1"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nvGraphicFramePr>
        <p:xfrm>
          <a:off x="1714480" y="2143116"/>
          <a:ext cx="3119438" cy="4244574"/>
        </p:xfrm>
        <a:graphic>
          <a:graphicData uri="http://schemas.openxmlformats.org/drawingml/2006/table">
            <a:tbl>
              <a:tblPr/>
              <a:tblGrid>
                <a:gridCol w="1039568"/>
                <a:gridCol w="1039935"/>
                <a:gridCol w="1039935"/>
              </a:tblGrid>
              <a:tr h="240124">
                <a:tc>
                  <a:txBody>
                    <a:bodyPr/>
                    <a:lstStyle/>
                    <a:p>
                      <a:pPr algn="ctr">
                        <a:spcAft>
                          <a:spcPts val="0"/>
                        </a:spcAft>
                      </a:pPr>
                      <a:r>
                        <a:rPr lang="es-ES" sz="1200" b="1" kern="100" dirty="0">
                          <a:latin typeface="Liberation Serif"/>
                          <a:ea typeface="Noto Serif CJK SC"/>
                          <a:cs typeface="Lohit Devanagari"/>
                        </a:rPr>
                        <a:t>Sistema decimal</a:t>
                      </a:r>
                      <a:endParaRPr lang="es-ES" sz="1200" kern="100" dirty="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s-ES" sz="1200" b="1" kern="100">
                          <a:latin typeface="Liberation Serif"/>
                          <a:ea typeface="Noto Serif CJK SC"/>
                          <a:cs typeface="Lohit Devanagari"/>
                        </a:rPr>
                        <a:t>Sistema Binario</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s-ES" sz="1200" b="1" kern="100">
                          <a:latin typeface="Liberation Serif"/>
                          <a:ea typeface="Noto Serif CJK SC"/>
                          <a:cs typeface="Lohit Devanagari"/>
                        </a:rPr>
                        <a:t>Sistema hexadecimal</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40124">
                <a:tc>
                  <a:txBody>
                    <a:bodyPr/>
                    <a:lstStyle/>
                    <a:p>
                      <a:pPr algn="ctr">
                        <a:spcAft>
                          <a:spcPts val="0"/>
                        </a:spcAft>
                      </a:pPr>
                      <a:r>
                        <a:rPr lang="es-ES" sz="1200" b="1" kern="100">
                          <a:latin typeface="Liberation Serif"/>
                          <a:ea typeface="Noto Serif CJK SC"/>
                          <a:cs typeface="Lohit Devanagari"/>
                        </a:rPr>
                        <a:t>0</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b="1" kern="100">
                          <a:latin typeface="Liberation Serif"/>
                          <a:ea typeface="Noto Serif CJK SC"/>
                          <a:cs typeface="Lohit Devanagari"/>
                        </a:rPr>
                        <a:t>0000</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b="1" kern="100">
                          <a:latin typeface="Liberation Serif"/>
                          <a:ea typeface="Noto Serif CJK SC"/>
                          <a:cs typeface="Lohit Devanagari"/>
                        </a:rPr>
                        <a:t>0</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24">
                <a:tc>
                  <a:txBody>
                    <a:bodyPr/>
                    <a:lstStyle/>
                    <a:p>
                      <a:pPr algn="ctr">
                        <a:spcAft>
                          <a:spcPts val="0"/>
                        </a:spcAft>
                      </a:pPr>
                      <a:r>
                        <a:rPr lang="es-ES" sz="1200" b="1" kern="100">
                          <a:latin typeface="Liberation Serif"/>
                          <a:ea typeface="Noto Serif CJK SC"/>
                          <a:cs typeface="Lohit Devanagari"/>
                        </a:rPr>
                        <a:t>1</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b="1" kern="100">
                          <a:latin typeface="Liberation Serif"/>
                          <a:ea typeface="Noto Serif CJK SC"/>
                          <a:cs typeface="Lohit Devanagari"/>
                        </a:rPr>
                        <a:t>0001</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b="1" kern="100">
                          <a:latin typeface="Liberation Serif"/>
                          <a:ea typeface="Noto Serif CJK SC"/>
                          <a:cs typeface="Lohit Devanagari"/>
                        </a:rPr>
                        <a:t>1</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24">
                <a:tc>
                  <a:txBody>
                    <a:bodyPr/>
                    <a:lstStyle/>
                    <a:p>
                      <a:pPr algn="ctr">
                        <a:spcAft>
                          <a:spcPts val="0"/>
                        </a:spcAft>
                      </a:pPr>
                      <a:r>
                        <a:rPr lang="es-ES" sz="1200" b="1" kern="100">
                          <a:latin typeface="Liberation Serif"/>
                          <a:ea typeface="Noto Serif CJK SC"/>
                          <a:cs typeface="Lohit Devanagari"/>
                        </a:rPr>
                        <a:t>2</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b="1" kern="100">
                          <a:latin typeface="Liberation Serif"/>
                          <a:ea typeface="Noto Serif CJK SC"/>
                          <a:cs typeface="Lohit Devanagari"/>
                        </a:rPr>
                        <a:t>0010</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b="1" kern="100">
                          <a:latin typeface="Liberation Serif"/>
                          <a:ea typeface="Noto Serif CJK SC"/>
                          <a:cs typeface="Lohit Devanagari"/>
                        </a:rPr>
                        <a:t>2</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24">
                <a:tc>
                  <a:txBody>
                    <a:bodyPr/>
                    <a:lstStyle/>
                    <a:p>
                      <a:pPr algn="ctr">
                        <a:spcAft>
                          <a:spcPts val="0"/>
                        </a:spcAft>
                      </a:pPr>
                      <a:r>
                        <a:rPr lang="es-ES" sz="1200" b="1" kern="100">
                          <a:latin typeface="Liberation Serif"/>
                          <a:ea typeface="Noto Serif CJK SC"/>
                          <a:cs typeface="Lohit Devanagari"/>
                        </a:rPr>
                        <a:t>3</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b="1" kern="100">
                          <a:latin typeface="Liberation Serif"/>
                          <a:ea typeface="Noto Serif CJK SC"/>
                          <a:cs typeface="Lohit Devanagari"/>
                        </a:rPr>
                        <a:t>0011</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b="1" kern="100">
                          <a:latin typeface="Liberation Serif"/>
                          <a:ea typeface="Noto Serif CJK SC"/>
                          <a:cs typeface="Lohit Devanagari"/>
                        </a:rPr>
                        <a:t>3</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24">
                <a:tc>
                  <a:txBody>
                    <a:bodyPr/>
                    <a:lstStyle/>
                    <a:p>
                      <a:pPr algn="ctr">
                        <a:spcAft>
                          <a:spcPts val="0"/>
                        </a:spcAft>
                      </a:pPr>
                      <a:r>
                        <a:rPr lang="es-ES" sz="1200" b="1" kern="100">
                          <a:latin typeface="Liberation Serif"/>
                          <a:ea typeface="Noto Serif CJK SC"/>
                          <a:cs typeface="Lohit Devanagari"/>
                        </a:rPr>
                        <a:t>4</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b="1" kern="100">
                          <a:latin typeface="Liberation Serif"/>
                          <a:ea typeface="Noto Serif CJK SC"/>
                          <a:cs typeface="Lohit Devanagari"/>
                        </a:rPr>
                        <a:t>0100</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b="1" kern="100">
                          <a:latin typeface="Liberation Serif"/>
                          <a:ea typeface="Noto Serif CJK SC"/>
                          <a:cs typeface="Lohit Devanagari"/>
                        </a:rPr>
                        <a:t>4</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24">
                <a:tc>
                  <a:txBody>
                    <a:bodyPr/>
                    <a:lstStyle/>
                    <a:p>
                      <a:pPr algn="ctr">
                        <a:spcAft>
                          <a:spcPts val="0"/>
                        </a:spcAft>
                      </a:pPr>
                      <a:r>
                        <a:rPr lang="es-ES" sz="1200" b="1" kern="100">
                          <a:latin typeface="Liberation Serif"/>
                          <a:ea typeface="Noto Serif CJK SC"/>
                          <a:cs typeface="Lohit Devanagari"/>
                        </a:rPr>
                        <a:t>5</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b="1" kern="100">
                          <a:latin typeface="Liberation Serif"/>
                          <a:ea typeface="Noto Serif CJK SC"/>
                          <a:cs typeface="Lohit Devanagari"/>
                        </a:rPr>
                        <a:t>0101</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b="1" kern="100">
                          <a:latin typeface="Liberation Serif"/>
                          <a:ea typeface="Noto Serif CJK SC"/>
                          <a:cs typeface="Lohit Devanagari"/>
                        </a:rPr>
                        <a:t>5</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24">
                <a:tc>
                  <a:txBody>
                    <a:bodyPr/>
                    <a:lstStyle/>
                    <a:p>
                      <a:pPr algn="ctr">
                        <a:spcAft>
                          <a:spcPts val="0"/>
                        </a:spcAft>
                      </a:pPr>
                      <a:r>
                        <a:rPr lang="es-ES" sz="1200" b="1" kern="100">
                          <a:latin typeface="Liberation Serif"/>
                          <a:ea typeface="Noto Serif CJK SC"/>
                          <a:cs typeface="Lohit Devanagari"/>
                        </a:rPr>
                        <a:t>6</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b="1" kern="100">
                          <a:latin typeface="Liberation Serif"/>
                          <a:ea typeface="Noto Serif CJK SC"/>
                          <a:cs typeface="Lohit Devanagari"/>
                        </a:rPr>
                        <a:t>0110</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b="1" kern="100">
                          <a:latin typeface="Liberation Serif"/>
                          <a:ea typeface="Noto Serif CJK SC"/>
                          <a:cs typeface="Lohit Devanagari"/>
                        </a:rPr>
                        <a:t>6</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24">
                <a:tc>
                  <a:txBody>
                    <a:bodyPr/>
                    <a:lstStyle/>
                    <a:p>
                      <a:pPr algn="ctr">
                        <a:spcAft>
                          <a:spcPts val="0"/>
                        </a:spcAft>
                      </a:pPr>
                      <a:r>
                        <a:rPr lang="en-US" sz="1200" b="1" kern="100">
                          <a:latin typeface="Liberation Serif"/>
                          <a:ea typeface="Noto Serif CJK SC"/>
                          <a:cs typeface="Lohit Devanagari"/>
                        </a:rPr>
                        <a:t>7</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1" kern="100">
                          <a:latin typeface="Liberation Serif"/>
                          <a:ea typeface="Noto Serif CJK SC"/>
                          <a:cs typeface="Lohit Devanagari"/>
                        </a:rPr>
                        <a:t>0111</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1" kern="100">
                          <a:latin typeface="Liberation Serif"/>
                          <a:ea typeface="Noto Serif CJK SC"/>
                          <a:cs typeface="Lohit Devanagari"/>
                        </a:rPr>
                        <a:t>7</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24">
                <a:tc>
                  <a:txBody>
                    <a:bodyPr/>
                    <a:lstStyle/>
                    <a:p>
                      <a:pPr algn="ctr">
                        <a:spcAft>
                          <a:spcPts val="0"/>
                        </a:spcAft>
                      </a:pPr>
                      <a:r>
                        <a:rPr lang="en-US" sz="1200" b="1" kern="100">
                          <a:latin typeface="Liberation Serif"/>
                          <a:ea typeface="Noto Serif CJK SC"/>
                          <a:cs typeface="Lohit Devanagari"/>
                        </a:rPr>
                        <a:t>8</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1" kern="100">
                          <a:latin typeface="Liberation Serif"/>
                          <a:ea typeface="Noto Serif CJK SC"/>
                          <a:cs typeface="Lohit Devanagari"/>
                        </a:rPr>
                        <a:t>1000</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1" kern="100">
                          <a:latin typeface="Liberation Serif"/>
                          <a:ea typeface="Noto Serif CJK SC"/>
                          <a:cs typeface="Lohit Devanagari"/>
                        </a:rPr>
                        <a:t>8</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24">
                <a:tc>
                  <a:txBody>
                    <a:bodyPr/>
                    <a:lstStyle/>
                    <a:p>
                      <a:pPr algn="ctr">
                        <a:spcAft>
                          <a:spcPts val="0"/>
                        </a:spcAft>
                      </a:pPr>
                      <a:r>
                        <a:rPr lang="en-US" sz="1200" b="1" kern="100">
                          <a:latin typeface="Liberation Serif"/>
                          <a:ea typeface="Noto Serif CJK SC"/>
                          <a:cs typeface="Lohit Devanagari"/>
                        </a:rPr>
                        <a:t>9</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1" kern="100">
                          <a:latin typeface="Liberation Serif"/>
                          <a:ea typeface="Noto Serif CJK SC"/>
                          <a:cs typeface="Lohit Devanagari"/>
                        </a:rPr>
                        <a:t>1001</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1" kern="100" dirty="0">
                          <a:latin typeface="Liberation Serif"/>
                          <a:ea typeface="Noto Serif CJK SC"/>
                          <a:cs typeface="Lohit Devanagari"/>
                        </a:rPr>
                        <a:t>9</a:t>
                      </a:r>
                      <a:endParaRPr lang="es-ES" sz="1200" kern="100" dirty="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24">
                <a:tc>
                  <a:txBody>
                    <a:bodyPr/>
                    <a:lstStyle/>
                    <a:p>
                      <a:pPr algn="ctr">
                        <a:spcAft>
                          <a:spcPts val="0"/>
                        </a:spcAft>
                      </a:pPr>
                      <a:r>
                        <a:rPr lang="en-US" sz="1200" b="1" kern="100">
                          <a:latin typeface="Liberation Serif"/>
                          <a:ea typeface="Noto Serif CJK SC"/>
                          <a:cs typeface="Lohit Devanagari"/>
                        </a:rPr>
                        <a:t>10</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1" kern="100">
                          <a:latin typeface="Liberation Serif"/>
                          <a:ea typeface="Noto Serif CJK SC"/>
                          <a:cs typeface="Lohit Devanagari"/>
                        </a:rPr>
                        <a:t>1010</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1" kern="100">
                          <a:latin typeface="Liberation Serif"/>
                          <a:ea typeface="Noto Serif CJK SC"/>
                          <a:cs typeface="Lohit Devanagari"/>
                        </a:rPr>
                        <a:t>a</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24">
                <a:tc>
                  <a:txBody>
                    <a:bodyPr/>
                    <a:lstStyle/>
                    <a:p>
                      <a:pPr algn="ctr">
                        <a:spcAft>
                          <a:spcPts val="0"/>
                        </a:spcAft>
                      </a:pPr>
                      <a:r>
                        <a:rPr lang="en-US" sz="1200" b="1" kern="100">
                          <a:latin typeface="Liberation Serif"/>
                          <a:ea typeface="Noto Serif CJK SC"/>
                          <a:cs typeface="Lohit Devanagari"/>
                        </a:rPr>
                        <a:t>11</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1" kern="100">
                          <a:latin typeface="Liberation Serif"/>
                          <a:ea typeface="Noto Serif CJK SC"/>
                          <a:cs typeface="Lohit Devanagari"/>
                        </a:rPr>
                        <a:t>1011</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1" kern="100">
                          <a:latin typeface="Liberation Serif"/>
                          <a:ea typeface="Noto Serif CJK SC"/>
                          <a:cs typeface="Lohit Devanagari"/>
                        </a:rPr>
                        <a:t>b</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24">
                <a:tc>
                  <a:txBody>
                    <a:bodyPr/>
                    <a:lstStyle/>
                    <a:p>
                      <a:pPr algn="ctr">
                        <a:spcAft>
                          <a:spcPts val="0"/>
                        </a:spcAft>
                      </a:pPr>
                      <a:r>
                        <a:rPr lang="en-US" sz="1200" b="1" kern="100">
                          <a:latin typeface="Liberation Serif"/>
                          <a:ea typeface="Noto Serif CJK SC"/>
                          <a:cs typeface="Lohit Devanagari"/>
                        </a:rPr>
                        <a:t>12</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1" kern="100">
                          <a:latin typeface="Liberation Serif"/>
                          <a:ea typeface="Noto Serif CJK SC"/>
                          <a:cs typeface="Lohit Devanagari"/>
                        </a:rPr>
                        <a:t>1100</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1" kern="100">
                          <a:latin typeface="Liberation Serif"/>
                          <a:ea typeface="Noto Serif CJK SC"/>
                          <a:cs typeface="Lohit Devanagari"/>
                        </a:rPr>
                        <a:t>c</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24">
                <a:tc>
                  <a:txBody>
                    <a:bodyPr/>
                    <a:lstStyle/>
                    <a:p>
                      <a:pPr algn="ctr">
                        <a:spcAft>
                          <a:spcPts val="0"/>
                        </a:spcAft>
                      </a:pPr>
                      <a:r>
                        <a:rPr lang="en-US" sz="1200" b="1" kern="100">
                          <a:latin typeface="Liberation Serif"/>
                          <a:ea typeface="Noto Serif CJK SC"/>
                          <a:cs typeface="Lohit Devanagari"/>
                        </a:rPr>
                        <a:t>13</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1" kern="100">
                          <a:latin typeface="Liberation Serif"/>
                          <a:ea typeface="Noto Serif CJK SC"/>
                          <a:cs typeface="Lohit Devanagari"/>
                        </a:rPr>
                        <a:t>1101</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1" kern="100">
                          <a:latin typeface="Liberation Serif"/>
                          <a:ea typeface="Noto Serif CJK SC"/>
                          <a:cs typeface="Lohit Devanagari"/>
                        </a:rPr>
                        <a:t>d</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24">
                <a:tc>
                  <a:txBody>
                    <a:bodyPr/>
                    <a:lstStyle/>
                    <a:p>
                      <a:pPr algn="ctr">
                        <a:spcAft>
                          <a:spcPts val="0"/>
                        </a:spcAft>
                      </a:pPr>
                      <a:r>
                        <a:rPr lang="en-US" sz="1200" b="1" kern="100">
                          <a:latin typeface="Liberation Serif"/>
                          <a:ea typeface="Noto Serif CJK SC"/>
                          <a:cs typeface="Lohit Devanagari"/>
                        </a:rPr>
                        <a:t>14</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1" kern="100">
                          <a:latin typeface="Liberation Serif"/>
                          <a:ea typeface="Noto Serif CJK SC"/>
                          <a:cs typeface="Lohit Devanagari"/>
                        </a:rPr>
                        <a:t>1110</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1" kern="100">
                          <a:latin typeface="Liberation Serif"/>
                          <a:ea typeface="Noto Serif CJK SC"/>
                          <a:cs typeface="Lohit Devanagari"/>
                        </a:rPr>
                        <a:t>e</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24">
                <a:tc>
                  <a:txBody>
                    <a:bodyPr/>
                    <a:lstStyle/>
                    <a:p>
                      <a:pPr algn="ctr">
                        <a:spcAft>
                          <a:spcPts val="0"/>
                        </a:spcAft>
                      </a:pPr>
                      <a:r>
                        <a:rPr lang="en-US" sz="1200" b="1" kern="100">
                          <a:latin typeface="Liberation Serif"/>
                          <a:ea typeface="Noto Serif CJK SC"/>
                          <a:cs typeface="Lohit Devanagari"/>
                        </a:rPr>
                        <a:t>15</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1" kern="100">
                          <a:latin typeface="Liberation Serif"/>
                          <a:ea typeface="Noto Serif CJK SC"/>
                          <a:cs typeface="Lohit Devanagari"/>
                        </a:rPr>
                        <a:t>1111</a:t>
                      </a:r>
                      <a:endParaRPr lang="es-ES" sz="1200" kern="10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1" kern="100" dirty="0">
                          <a:latin typeface="Liberation Serif"/>
                          <a:ea typeface="Noto Serif CJK SC"/>
                          <a:cs typeface="Lohit Devanagari"/>
                        </a:rPr>
                        <a:t>f</a:t>
                      </a:r>
                      <a:endParaRPr lang="es-ES" sz="1200" kern="100" dirty="0">
                        <a:latin typeface="Liberation Serif"/>
                        <a:ea typeface="Noto Serif CJK SC"/>
                        <a:cs typeface="Lohit Devanagari"/>
                      </a:endParaRPr>
                    </a:p>
                  </a:txBody>
                  <a:tcPr marL="18415" marR="1841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3 CuadroTexto"/>
          <p:cNvSpPr txBox="1"/>
          <p:nvPr/>
        </p:nvSpPr>
        <p:spPr>
          <a:xfrm>
            <a:off x="500034" y="142853"/>
            <a:ext cx="8501122" cy="400110"/>
          </a:xfrm>
          <a:prstGeom prst="rect">
            <a:avLst/>
          </a:prstGeom>
          <a:noFill/>
        </p:spPr>
        <p:txBody>
          <a:bodyPr wrap="square" rtlCol="0">
            <a:spAutoFit/>
          </a:bodyPr>
          <a:lstStyle/>
          <a:p>
            <a:pPr algn="ctr"/>
            <a:r>
              <a:rPr lang="es-ES" sz="2000" b="1" dirty="0" smtClean="0">
                <a:solidFill>
                  <a:srgbClr val="FF0000"/>
                </a:solidFill>
              </a:rPr>
              <a:t>Unidades de Memoria y Sistemas numéricos: decimal, binario y hexadecimal</a:t>
            </a:r>
            <a:endParaRPr lang="es-ES" sz="2000" b="1" dirty="0">
              <a:solidFill>
                <a:srgbClr val="FF0000"/>
              </a:solidFill>
            </a:endParaRPr>
          </a:p>
        </p:txBody>
      </p:sp>
      <p:graphicFrame>
        <p:nvGraphicFramePr>
          <p:cNvPr id="5" name="4 Tabla"/>
          <p:cNvGraphicFramePr>
            <a:graphicFrameLocks noGrp="1"/>
          </p:cNvGraphicFramePr>
          <p:nvPr/>
        </p:nvGraphicFramePr>
        <p:xfrm>
          <a:off x="714348" y="928670"/>
          <a:ext cx="5929353" cy="857256"/>
        </p:xfrm>
        <a:graphic>
          <a:graphicData uri="http://schemas.openxmlformats.org/drawingml/2006/table">
            <a:tbl>
              <a:tblPr/>
              <a:tblGrid>
                <a:gridCol w="339656"/>
                <a:gridCol w="785534"/>
                <a:gridCol w="1022785"/>
                <a:gridCol w="992254"/>
                <a:gridCol w="901297"/>
                <a:gridCol w="896209"/>
                <a:gridCol w="991618"/>
              </a:tblGrid>
              <a:tr h="285752">
                <a:tc>
                  <a:txBody>
                    <a:bodyPr/>
                    <a:lstStyle/>
                    <a:p>
                      <a:pPr>
                        <a:spcAft>
                          <a:spcPts val="0"/>
                        </a:spcAft>
                      </a:pPr>
                      <a:r>
                        <a:rPr lang="es-ES" sz="1200" b="1" kern="100" dirty="0">
                          <a:latin typeface="Liberation Serif"/>
                          <a:ea typeface="Noto Serif CJK SC"/>
                          <a:cs typeface="Lohit Devanagari"/>
                        </a:rPr>
                        <a:t>Bit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200" b="1" kern="100">
                          <a:latin typeface="Liberation Serif"/>
                          <a:ea typeface="Noto Serif CJK SC"/>
                          <a:cs typeface="Lohit Devanagari"/>
                        </a:rPr>
                        <a:t>Byte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200" b="1" kern="100">
                          <a:latin typeface="Liberation Serif"/>
                          <a:ea typeface="Noto Serif CJK SC"/>
                          <a:cs typeface="Lohit Devanagari"/>
                        </a:rPr>
                        <a:t>Kilobyte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200" b="1" kern="100">
                          <a:latin typeface="Liberation Serif"/>
                          <a:ea typeface="Noto Serif CJK SC"/>
                          <a:cs typeface="Lohit Devanagari"/>
                        </a:rPr>
                        <a:t>Megabyte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200" b="1" kern="100">
                          <a:latin typeface="Liberation Serif"/>
                          <a:ea typeface="Noto Serif CJK SC"/>
                          <a:cs typeface="Lohit Devanagari"/>
                        </a:rPr>
                        <a:t>Gigabyte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200" b="1" kern="100">
                          <a:latin typeface="Liberation Serif"/>
                          <a:ea typeface="Noto Serif CJK SC"/>
                          <a:cs typeface="Lohit Devanagari"/>
                        </a:rPr>
                        <a:t>Terabyte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200" b="1" kern="100">
                          <a:latin typeface="Liberation Serif"/>
                          <a:ea typeface="Noto Serif CJK SC"/>
                          <a:cs typeface="Lohit Devanagari"/>
                        </a:rPr>
                        <a:t>Petabyte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752">
                <a:tc>
                  <a:txBody>
                    <a:bodyPr/>
                    <a:lstStyle/>
                    <a:p>
                      <a:pPr>
                        <a:spcAft>
                          <a:spcPts val="0"/>
                        </a:spcAft>
                      </a:pPr>
                      <a:endParaRPr lang="es-ES" sz="1200" b="1" kern="100" dirty="0">
                        <a:latin typeface="Liberation Serif"/>
                        <a:ea typeface="Noto Serif CJK SC"/>
                        <a:cs typeface="Lohit Devanaga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200" b="1" kern="100" dirty="0">
                          <a:latin typeface="Liberation Serif"/>
                          <a:ea typeface="Noto Serif CJK SC"/>
                          <a:cs typeface="Lohit Devanagari"/>
                        </a:rPr>
                        <a:t>8 bits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200" b="1" kern="100">
                          <a:latin typeface="Liberation Serif"/>
                          <a:ea typeface="Noto Serif CJK SC"/>
                          <a:cs typeface="Lohit Devanagari"/>
                        </a:rPr>
                        <a:t>1024 bytes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200" b="1" kern="100">
                          <a:latin typeface="Liberation Serif"/>
                          <a:ea typeface="Noto Serif CJK SC"/>
                          <a:cs typeface="Lohit Devanagari"/>
                        </a:rPr>
                        <a:t>1024 Kb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200" b="1" kern="100">
                          <a:latin typeface="Liberation Serif"/>
                          <a:ea typeface="Noto Serif CJK SC"/>
                          <a:cs typeface="Lohit Devanagari"/>
                        </a:rPr>
                        <a:t>1024 Mb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200" b="1" kern="100" dirty="0">
                          <a:latin typeface="Liberation Serif"/>
                          <a:ea typeface="Noto Serif CJK SC"/>
                          <a:cs typeface="Lohit Devanagari"/>
                        </a:rPr>
                        <a:t>1024 </a:t>
                      </a:r>
                      <a:r>
                        <a:rPr lang="es-ES" sz="1200" b="1" kern="100" dirty="0" err="1">
                          <a:latin typeface="Liberation Serif"/>
                          <a:ea typeface="Noto Serif CJK SC"/>
                          <a:cs typeface="Lohit Devanagari"/>
                        </a:rPr>
                        <a:t>Gb</a:t>
                      </a:r>
                      <a:endParaRPr lang="es-ES" sz="1200" b="1" kern="100" dirty="0">
                        <a:latin typeface="Liberation Serif"/>
                        <a:ea typeface="Noto Serif CJK SC"/>
                        <a:cs typeface="Lohit Devanaga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200" b="1" kern="100" dirty="0">
                          <a:latin typeface="Liberation Serif"/>
                          <a:ea typeface="Noto Serif CJK SC"/>
                          <a:cs typeface="Lohit Devanagari"/>
                        </a:rPr>
                        <a:t>1024 Tb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752">
                <a:tc>
                  <a:txBody>
                    <a:bodyPr/>
                    <a:lstStyle/>
                    <a:p>
                      <a:pPr>
                        <a:spcAft>
                          <a:spcPts val="0"/>
                        </a:spcAft>
                      </a:pPr>
                      <a:endParaRPr lang="es-ES" sz="1200" b="1" kern="100" dirty="0">
                        <a:latin typeface="Liberation Serif"/>
                        <a:ea typeface="Noto Serif CJK SC"/>
                        <a:cs typeface="Lohit Devanaga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ES" sz="1200" b="1" kern="100" dirty="0">
                        <a:latin typeface="Liberation Serif"/>
                        <a:ea typeface="Noto Serif CJK SC"/>
                        <a:cs typeface="Lohit Devanaga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200" b="1" kern="100" dirty="0">
                          <a:latin typeface="DejaVu Sans"/>
                          <a:ea typeface="Noto Serif CJK SC"/>
                          <a:cs typeface="Lohit Devanagari"/>
                        </a:rPr>
                        <a:t>≃  10</a:t>
                      </a:r>
                      <a:r>
                        <a:rPr lang="es-ES" sz="1200" b="1" kern="100" baseline="30000" dirty="0">
                          <a:latin typeface="DejaVu Sans"/>
                          <a:ea typeface="Noto Serif CJK SC"/>
                          <a:cs typeface="Lohit Devanagari"/>
                        </a:rPr>
                        <a:t>3</a:t>
                      </a:r>
                      <a:r>
                        <a:rPr lang="es-ES" sz="1200" b="1" kern="100" baseline="-25000" dirty="0">
                          <a:latin typeface="DejaVu Sans"/>
                          <a:ea typeface="Noto Serif CJK SC"/>
                          <a:cs typeface="Lohit Devanagari"/>
                        </a:rPr>
                        <a:t> bytes</a:t>
                      </a:r>
                      <a:endParaRPr lang="es-ES" sz="1200" b="1" kern="100" dirty="0">
                        <a:latin typeface="Liberation Serif"/>
                        <a:ea typeface="Noto Serif CJK SC"/>
                        <a:cs typeface="Lohit Devanaga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200" b="1" kern="100" dirty="0">
                          <a:latin typeface="DejaVu Sans"/>
                          <a:ea typeface="Noto Serif CJK SC"/>
                          <a:cs typeface="Lohit Devanagari"/>
                        </a:rPr>
                        <a:t>≃  10</a:t>
                      </a:r>
                      <a:r>
                        <a:rPr lang="es-ES" sz="1200" b="1" kern="100" baseline="30000" dirty="0">
                          <a:latin typeface="DejaVu Sans"/>
                          <a:ea typeface="Noto Serif CJK SC"/>
                          <a:cs typeface="Lohit Devanagari"/>
                        </a:rPr>
                        <a:t>3</a:t>
                      </a:r>
                      <a:r>
                        <a:rPr lang="es-ES" sz="1200" b="1" kern="100" baseline="-25000" dirty="0">
                          <a:latin typeface="DejaVu Sans"/>
                          <a:ea typeface="Noto Serif CJK SC"/>
                          <a:cs typeface="Lohit Devanagari"/>
                        </a:rPr>
                        <a:t> Kb</a:t>
                      </a:r>
                      <a:endParaRPr lang="es-ES" sz="1200" b="1" kern="100" dirty="0">
                        <a:latin typeface="Liberation Serif"/>
                        <a:ea typeface="Noto Serif CJK SC"/>
                        <a:cs typeface="Lohit Devanaga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200" b="1" kern="100" dirty="0">
                          <a:latin typeface="DejaVu Sans"/>
                          <a:ea typeface="Noto Serif CJK SC"/>
                          <a:cs typeface="Lohit Devanagari"/>
                        </a:rPr>
                        <a:t>≃  10</a:t>
                      </a:r>
                      <a:r>
                        <a:rPr lang="es-ES" sz="1200" b="1" kern="100" baseline="30000" dirty="0">
                          <a:latin typeface="DejaVu Sans"/>
                          <a:ea typeface="Noto Serif CJK SC"/>
                          <a:cs typeface="Lohit Devanagari"/>
                        </a:rPr>
                        <a:t>3</a:t>
                      </a:r>
                      <a:r>
                        <a:rPr lang="es-ES" sz="1200" b="1" kern="100" baseline="-25000" dirty="0">
                          <a:latin typeface="DejaVu Sans"/>
                          <a:ea typeface="Noto Serif CJK SC"/>
                          <a:cs typeface="Lohit Devanagari"/>
                        </a:rPr>
                        <a:t> Mb</a:t>
                      </a:r>
                      <a:endParaRPr lang="es-ES" sz="1200" b="1" kern="100" dirty="0">
                        <a:latin typeface="Liberation Serif"/>
                        <a:ea typeface="Noto Serif CJK SC"/>
                        <a:cs typeface="Lohit Devanaga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200" b="1" kern="100" dirty="0">
                          <a:latin typeface="DejaVu Sans"/>
                          <a:ea typeface="Noto Serif CJK SC"/>
                          <a:cs typeface="Lohit Devanagari"/>
                        </a:rPr>
                        <a:t>≃  10</a:t>
                      </a:r>
                      <a:r>
                        <a:rPr lang="es-ES" sz="1200" b="1" kern="100" baseline="30000" dirty="0">
                          <a:latin typeface="DejaVu Sans"/>
                          <a:ea typeface="Noto Serif CJK SC"/>
                          <a:cs typeface="Lohit Devanagari"/>
                        </a:rPr>
                        <a:t>3</a:t>
                      </a:r>
                      <a:r>
                        <a:rPr lang="es-ES" sz="1200" b="1" kern="100" baseline="-25000" dirty="0">
                          <a:latin typeface="DejaVu Sans"/>
                          <a:ea typeface="Noto Serif CJK SC"/>
                          <a:cs typeface="Lohit Devanagari"/>
                        </a:rPr>
                        <a:t> </a:t>
                      </a:r>
                      <a:r>
                        <a:rPr lang="es-ES" sz="1200" b="1" kern="100" baseline="-25000" dirty="0" err="1">
                          <a:latin typeface="DejaVu Sans"/>
                          <a:ea typeface="Noto Serif CJK SC"/>
                          <a:cs typeface="Lohit Devanagari"/>
                        </a:rPr>
                        <a:t>Gb</a:t>
                      </a:r>
                      <a:endParaRPr lang="es-ES" sz="1200" b="1" kern="100" dirty="0">
                        <a:latin typeface="Liberation Serif"/>
                        <a:ea typeface="Noto Serif CJK SC"/>
                        <a:cs typeface="Lohit Devanaga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200" b="1" kern="100" dirty="0">
                          <a:latin typeface="DejaVu Sans"/>
                          <a:ea typeface="Noto Serif CJK SC"/>
                          <a:cs typeface="Lohit Devanagari"/>
                        </a:rPr>
                        <a:t>≃  10</a:t>
                      </a:r>
                      <a:r>
                        <a:rPr lang="es-ES" sz="1200" b="1" kern="100" baseline="30000" dirty="0">
                          <a:latin typeface="DejaVu Sans"/>
                          <a:ea typeface="Noto Serif CJK SC"/>
                          <a:cs typeface="Lohit Devanagari"/>
                        </a:rPr>
                        <a:t>3</a:t>
                      </a:r>
                      <a:r>
                        <a:rPr lang="es-ES" sz="1200" b="1" kern="100" baseline="-25000" dirty="0">
                          <a:latin typeface="DejaVu Sans"/>
                          <a:ea typeface="Noto Serif CJK SC"/>
                          <a:cs typeface="Lohit Devanagari"/>
                        </a:rPr>
                        <a:t> Tb</a:t>
                      </a:r>
                      <a:endParaRPr lang="es-ES" sz="1200" b="1" kern="100" dirty="0">
                        <a:latin typeface="Liberation Serif"/>
                        <a:ea typeface="Noto Serif CJK SC"/>
                        <a:cs typeface="Lohit Devanaga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5 CuadroTexto"/>
          <p:cNvSpPr txBox="1"/>
          <p:nvPr/>
        </p:nvSpPr>
        <p:spPr>
          <a:xfrm>
            <a:off x="642910" y="571480"/>
            <a:ext cx="3071834" cy="400110"/>
          </a:xfrm>
          <a:prstGeom prst="rect">
            <a:avLst/>
          </a:prstGeom>
          <a:noFill/>
        </p:spPr>
        <p:txBody>
          <a:bodyPr wrap="square" rtlCol="0">
            <a:spAutoFit/>
          </a:bodyPr>
          <a:lstStyle/>
          <a:p>
            <a:r>
              <a:rPr lang="es-ES" sz="2000" b="1" dirty="0" smtClean="0"/>
              <a:t>Unidades de Memoria</a:t>
            </a:r>
            <a:endParaRPr lang="es-ES" sz="2000" b="1" dirty="0"/>
          </a:p>
        </p:txBody>
      </p:sp>
      <p:sp>
        <p:nvSpPr>
          <p:cNvPr id="7" name="6 CuadroTexto"/>
          <p:cNvSpPr txBox="1"/>
          <p:nvPr/>
        </p:nvSpPr>
        <p:spPr>
          <a:xfrm>
            <a:off x="285720" y="2071678"/>
            <a:ext cx="1214446" cy="1384995"/>
          </a:xfrm>
          <a:prstGeom prst="rect">
            <a:avLst/>
          </a:prstGeom>
          <a:noFill/>
        </p:spPr>
        <p:txBody>
          <a:bodyPr wrap="square" rtlCol="0">
            <a:spAutoFit/>
          </a:bodyPr>
          <a:lstStyle/>
          <a:p>
            <a:r>
              <a:rPr lang="es-ES" sz="1400" b="1" dirty="0" smtClean="0"/>
              <a:t>Tabla con la conversión de un número decimal, binario y hexadecimal.</a:t>
            </a:r>
            <a:endParaRPr lang="es-ES" sz="1400" b="1" dirty="0"/>
          </a:p>
        </p:txBody>
      </p:sp>
      <p:sp>
        <p:nvSpPr>
          <p:cNvPr id="8" name="7 CuadroTexto"/>
          <p:cNvSpPr txBox="1"/>
          <p:nvPr/>
        </p:nvSpPr>
        <p:spPr>
          <a:xfrm>
            <a:off x="5072066" y="2143116"/>
            <a:ext cx="1214446" cy="307777"/>
          </a:xfrm>
          <a:prstGeom prst="rect">
            <a:avLst/>
          </a:prstGeom>
          <a:noFill/>
        </p:spPr>
        <p:txBody>
          <a:bodyPr wrap="square" rtlCol="0">
            <a:spAutoFit/>
          </a:bodyPr>
          <a:lstStyle/>
          <a:p>
            <a:r>
              <a:rPr lang="es-ES" sz="1400" b="1" dirty="0" smtClean="0"/>
              <a:t>Ejercicio:</a:t>
            </a:r>
            <a:endParaRPr lang="es-ES" sz="1400" b="1" dirty="0"/>
          </a:p>
        </p:txBody>
      </p:sp>
      <p:sp>
        <p:nvSpPr>
          <p:cNvPr id="9" name="8 CuadroTexto"/>
          <p:cNvSpPr txBox="1"/>
          <p:nvPr/>
        </p:nvSpPr>
        <p:spPr>
          <a:xfrm>
            <a:off x="5143504" y="2500306"/>
            <a:ext cx="3286148" cy="523220"/>
          </a:xfrm>
          <a:prstGeom prst="rect">
            <a:avLst/>
          </a:prstGeom>
          <a:noFill/>
        </p:spPr>
        <p:txBody>
          <a:bodyPr wrap="square" rtlCol="0">
            <a:spAutoFit/>
          </a:bodyPr>
          <a:lstStyle/>
          <a:p>
            <a:r>
              <a:rPr lang="es-ES" sz="1400" dirty="0" smtClean="0"/>
              <a:t>El número decimal  33 ¿Qué número digital y hexadecimal es?</a:t>
            </a:r>
            <a:endParaRPr lang="es-ES" sz="1400" dirty="0"/>
          </a:p>
        </p:txBody>
      </p:sp>
      <p:sp>
        <p:nvSpPr>
          <p:cNvPr id="10" name="9 CuadroTexto"/>
          <p:cNvSpPr txBox="1"/>
          <p:nvPr/>
        </p:nvSpPr>
        <p:spPr>
          <a:xfrm>
            <a:off x="5000628" y="3214686"/>
            <a:ext cx="4000528" cy="276999"/>
          </a:xfrm>
          <a:prstGeom prst="rect">
            <a:avLst/>
          </a:prstGeom>
          <a:noFill/>
        </p:spPr>
        <p:txBody>
          <a:bodyPr wrap="square" rtlCol="0">
            <a:spAutoFit/>
          </a:bodyPr>
          <a:lstStyle/>
          <a:p>
            <a:r>
              <a:rPr lang="es-ES" sz="1200" b="1" dirty="0" smtClean="0"/>
              <a:t>33 en decimal  =  101010 en binario = 2a en hexadecimal</a:t>
            </a:r>
            <a:endParaRPr lang="es-ES" sz="1200" b="1" dirty="0"/>
          </a:p>
        </p:txBody>
      </p:sp>
      <p:sp>
        <p:nvSpPr>
          <p:cNvPr id="11" name="10 CuadroTexto"/>
          <p:cNvSpPr txBox="1"/>
          <p:nvPr/>
        </p:nvSpPr>
        <p:spPr>
          <a:xfrm>
            <a:off x="5143504" y="3643314"/>
            <a:ext cx="3286148" cy="954107"/>
          </a:xfrm>
          <a:prstGeom prst="rect">
            <a:avLst/>
          </a:prstGeom>
          <a:noFill/>
        </p:spPr>
        <p:txBody>
          <a:bodyPr wrap="square" rtlCol="0">
            <a:spAutoFit/>
          </a:bodyPr>
          <a:lstStyle/>
          <a:p>
            <a:r>
              <a:rPr lang="es-ES" sz="1400" dirty="0" smtClean="0"/>
              <a:t>¿Cómo estará guardado este número en la memoria RAM del ordenador?.  Siempre estará en binario. El número en binario es:  101010</a:t>
            </a:r>
            <a:endParaRPr lang="es-ES" sz="1400" dirty="0"/>
          </a:p>
        </p:txBody>
      </p:sp>
      <p:sp>
        <p:nvSpPr>
          <p:cNvPr id="12" name="11 CuadroTexto"/>
          <p:cNvSpPr txBox="1"/>
          <p:nvPr/>
        </p:nvSpPr>
        <p:spPr>
          <a:xfrm>
            <a:off x="5286380" y="4572008"/>
            <a:ext cx="3286148" cy="1200329"/>
          </a:xfrm>
          <a:prstGeom prst="rect">
            <a:avLst/>
          </a:prstGeom>
          <a:noFill/>
        </p:spPr>
        <p:txBody>
          <a:bodyPr wrap="square" rtlCol="0">
            <a:spAutoFit/>
          </a:bodyPr>
          <a:lstStyle/>
          <a:p>
            <a:r>
              <a:rPr lang="es-ES" sz="1400" dirty="0" smtClean="0"/>
              <a:t>El número siempre se guardará en bytes. Por lo tanto ponemos ceros a la izquierda hasta completar el byte = 8 bits:</a:t>
            </a:r>
          </a:p>
          <a:p>
            <a:endParaRPr lang="es-ES" sz="1400" b="1" dirty="0" smtClean="0"/>
          </a:p>
          <a:p>
            <a:pPr algn="ctr"/>
            <a:r>
              <a:rPr lang="es-ES" sz="1600" b="1" dirty="0" smtClean="0"/>
              <a:t>00101010</a:t>
            </a:r>
            <a:endParaRPr lang="es-ES" sz="1600" b="1" dirty="0"/>
          </a:p>
        </p:txBody>
      </p:sp>
      <p:sp>
        <p:nvSpPr>
          <p:cNvPr id="13" name="12 CuadroTexto"/>
          <p:cNvSpPr txBox="1"/>
          <p:nvPr/>
        </p:nvSpPr>
        <p:spPr>
          <a:xfrm>
            <a:off x="5286380" y="5786455"/>
            <a:ext cx="3286148" cy="1169551"/>
          </a:xfrm>
          <a:prstGeom prst="rect">
            <a:avLst/>
          </a:prstGeom>
          <a:noFill/>
        </p:spPr>
        <p:txBody>
          <a:bodyPr wrap="square" rtlCol="0">
            <a:spAutoFit/>
          </a:bodyPr>
          <a:lstStyle/>
          <a:p>
            <a:r>
              <a:rPr lang="es-ES" sz="1400" b="1" dirty="0" smtClean="0"/>
              <a:t>Toda la numeración de decimal a binario y hexadecimal lo podéis ver en los vídeos del 1 al 6 de  Sistemas  Numéricos en: </a:t>
            </a:r>
            <a:r>
              <a:rPr lang="es-ES" sz="1400" b="1" dirty="0" smtClean="0">
                <a:hlinkClick r:id="rId2"/>
              </a:rPr>
              <a:t>https://bitcoin-ether.com/videos/</a:t>
            </a:r>
            <a:endParaRPr lang="es-ES" sz="1400" b="1" dirty="0" smtClean="0"/>
          </a:p>
          <a:p>
            <a:endParaRPr lang="es-ES" sz="1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143108" y="142852"/>
            <a:ext cx="4714908" cy="707886"/>
          </a:xfrm>
          <a:prstGeom prst="rect">
            <a:avLst/>
          </a:prstGeom>
          <a:noFill/>
        </p:spPr>
        <p:txBody>
          <a:bodyPr wrap="square" rtlCol="0">
            <a:spAutoFit/>
          </a:bodyPr>
          <a:lstStyle/>
          <a:p>
            <a:pPr algn="ctr"/>
            <a:r>
              <a:rPr lang="es-ES" sz="4000" b="1" dirty="0" smtClean="0">
                <a:solidFill>
                  <a:srgbClr val="FF0000"/>
                </a:solidFill>
              </a:rPr>
              <a:t>Funciones de hash</a:t>
            </a:r>
            <a:endParaRPr lang="es-ES" sz="4000" b="1" dirty="0">
              <a:solidFill>
                <a:srgbClr val="FF0000"/>
              </a:solidFill>
            </a:endParaRPr>
          </a:p>
        </p:txBody>
      </p:sp>
      <p:sp>
        <p:nvSpPr>
          <p:cNvPr id="3" name="2 CuadroTexto"/>
          <p:cNvSpPr txBox="1"/>
          <p:nvPr/>
        </p:nvSpPr>
        <p:spPr>
          <a:xfrm>
            <a:off x="785786" y="1142984"/>
            <a:ext cx="7429552" cy="1077218"/>
          </a:xfrm>
          <a:prstGeom prst="rect">
            <a:avLst/>
          </a:prstGeom>
          <a:noFill/>
        </p:spPr>
        <p:txBody>
          <a:bodyPr wrap="square" rtlCol="0">
            <a:spAutoFit/>
          </a:bodyPr>
          <a:lstStyle/>
          <a:p>
            <a:r>
              <a:rPr lang="es-ES" sz="1600" b="1" dirty="0" smtClean="0"/>
              <a:t>Las funciones de hash, son algoritmos que transforman un texto plano (una contraseña, un nombre de usuario, un documento, una  firma digital, etc. En códigos en hexadecimal imposibles de revertir o decodificar hacia atrás. Veámoslo con ejemplos.</a:t>
            </a:r>
            <a:endParaRPr lang="es-ES" sz="1600" b="1" dirty="0"/>
          </a:p>
        </p:txBody>
      </p:sp>
      <p:sp>
        <p:nvSpPr>
          <p:cNvPr id="5" name="4 Rectángulo"/>
          <p:cNvSpPr/>
          <p:nvPr/>
        </p:nvSpPr>
        <p:spPr>
          <a:xfrm>
            <a:off x="1000100" y="3286124"/>
            <a:ext cx="6786610" cy="369332"/>
          </a:xfrm>
          <a:prstGeom prst="rect">
            <a:avLst/>
          </a:prstGeom>
        </p:spPr>
        <p:txBody>
          <a:bodyPr wrap="square">
            <a:spAutoFit/>
          </a:bodyPr>
          <a:lstStyle/>
          <a:p>
            <a:r>
              <a:rPr lang="es-ES" dirty="0" smtClean="0">
                <a:hlinkClick r:id="rId2"/>
              </a:rPr>
              <a:t>https://emn178.github.io/online-tools/sha256.html</a:t>
            </a:r>
            <a:endParaRPr lang="es-ES" dirty="0"/>
          </a:p>
        </p:txBody>
      </p:sp>
      <p:sp>
        <p:nvSpPr>
          <p:cNvPr id="6" name="5 CuadroTexto"/>
          <p:cNvSpPr txBox="1"/>
          <p:nvPr/>
        </p:nvSpPr>
        <p:spPr>
          <a:xfrm>
            <a:off x="785786" y="2643182"/>
            <a:ext cx="7429552" cy="338554"/>
          </a:xfrm>
          <a:prstGeom prst="rect">
            <a:avLst/>
          </a:prstGeom>
          <a:noFill/>
        </p:spPr>
        <p:txBody>
          <a:bodyPr wrap="square" rtlCol="0">
            <a:spAutoFit/>
          </a:bodyPr>
          <a:lstStyle/>
          <a:p>
            <a:r>
              <a:rPr lang="es-ES" sz="1600" b="1" dirty="0" err="1" smtClean="0"/>
              <a:t>Url’s</a:t>
            </a:r>
            <a:r>
              <a:rPr lang="es-ES" sz="1600" b="1" dirty="0" smtClean="0"/>
              <a:t> interesantes  de funciones de hash</a:t>
            </a:r>
            <a:endParaRPr lang="es-ES" sz="1600" b="1" dirty="0"/>
          </a:p>
        </p:txBody>
      </p:sp>
      <p:sp>
        <p:nvSpPr>
          <p:cNvPr id="7" name="6 Rectángulo"/>
          <p:cNvSpPr/>
          <p:nvPr/>
        </p:nvSpPr>
        <p:spPr>
          <a:xfrm>
            <a:off x="1000100" y="4000504"/>
            <a:ext cx="3034742" cy="369332"/>
          </a:xfrm>
          <a:prstGeom prst="rect">
            <a:avLst/>
          </a:prstGeom>
        </p:spPr>
        <p:txBody>
          <a:bodyPr wrap="none">
            <a:spAutoFit/>
          </a:bodyPr>
          <a:lstStyle/>
          <a:p>
            <a:r>
              <a:rPr lang="es-ES" dirty="0" smtClean="0">
                <a:hlinkClick r:id="rId3"/>
              </a:rPr>
              <a:t>https://sha256algorithm.com/</a:t>
            </a:r>
            <a:endParaRPr lang="es-ES" dirty="0"/>
          </a:p>
        </p:txBody>
      </p:sp>
      <p:sp>
        <p:nvSpPr>
          <p:cNvPr id="8" name="7 Rectángulo"/>
          <p:cNvSpPr/>
          <p:nvPr/>
        </p:nvSpPr>
        <p:spPr>
          <a:xfrm>
            <a:off x="1000100" y="4572008"/>
            <a:ext cx="3578544" cy="369332"/>
          </a:xfrm>
          <a:prstGeom prst="rect">
            <a:avLst/>
          </a:prstGeom>
        </p:spPr>
        <p:txBody>
          <a:bodyPr wrap="none">
            <a:spAutoFit/>
          </a:bodyPr>
          <a:lstStyle/>
          <a:p>
            <a:r>
              <a:rPr lang="es-ES" dirty="0" smtClean="0">
                <a:hlinkClick r:id="rId4"/>
              </a:rPr>
              <a:t>Base 58 para direcciones de Bitcoin</a:t>
            </a:r>
            <a:endParaRPr lang="es-E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2643174" y="142852"/>
            <a:ext cx="3929090" cy="707886"/>
          </a:xfrm>
          <a:prstGeom prst="rect">
            <a:avLst/>
          </a:prstGeom>
          <a:noFill/>
        </p:spPr>
        <p:txBody>
          <a:bodyPr wrap="square" rtlCol="0">
            <a:spAutoFit/>
          </a:bodyPr>
          <a:lstStyle/>
          <a:p>
            <a:pPr algn="ctr"/>
            <a:r>
              <a:rPr lang="es-ES" sz="4000" b="1" dirty="0" smtClean="0">
                <a:solidFill>
                  <a:srgbClr val="FF0000"/>
                </a:solidFill>
              </a:rPr>
              <a:t>La Blockchain (I)</a:t>
            </a:r>
            <a:endParaRPr lang="es-ES" sz="4000" b="1" dirty="0">
              <a:solidFill>
                <a:srgbClr val="FF0000"/>
              </a:solidFill>
            </a:endParaRPr>
          </a:p>
        </p:txBody>
      </p:sp>
      <p:sp>
        <p:nvSpPr>
          <p:cNvPr id="38" name="37 CuadroTexto"/>
          <p:cNvSpPr txBox="1"/>
          <p:nvPr/>
        </p:nvSpPr>
        <p:spPr>
          <a:xfrm>
            <a:off x="285720" y="785794"/>
            <a:ext cx="7715304" cy="1815882"/>
          </a:xfrm>
          <a:prstGeom prst="rect">
            <a:avLst/>
          </a:prstGeom>
          <a:noFill/>
        </p:spPr>
        <p:txBody>
          <a:bodyPr wrap="square" rtlCol="0">
            <a:spAutoFit/>
          </a:bodyPr>
          <a:lstStyle/>
          <a:p>
            <a:r>
              <a:rPr lang="es-ES" sz="1600" dirty="0" smtClean="0"/>
              <a:t>La Blockchain es una tecnología, repleta de matemáticas e informática, que vive en Internet.  Abajo, un esquema de la </a:t>
            </a:r>
            <a:r>
              <a:rPr lang="es-ES" sz="1600" b="1" dirty="0" smtClean="0"/>
              <a:t>Base de Datos Bitcoin</a:t>
            </a:r>
            <a:r>
              <a:rPr lang="es-ES" sz="1600" dirty="0" smtClean="0"/>
              <a:t>. Cada </a:t>
            </a:r>
            <a:r>
              <a:rPr lang="es-ES" sz="1600" b="1" dirty="0" smtClean="0"/>
              <a:t>cryptocurrency</a:t>
            </a:r>
            <a:r>
              <a:rPr lang="es-ES" sz="1600" dirty="0" smtClean="0"/>
              <a:t> (Bitcoin, Ethereum, Cardano, ChainLink, etc.) tiene su propia </a:t>
            </a:r>
            <a:r>
              <a:rPr lang="es-ES" sz="1600" b="1" dirty="0" smtClean="0"/>
              <a:t>BD Pública</a:t>
            </a:r>
            <a:r>
              <a:rPr lang="es-ES" sz="1600" dirty="0" smtClean="0"/>
              <a:t>. Cada </a:t>
            </a:r>
            <a:r>
              <a:rPr lang="es-ES" sz="1600" b="1" dirty="0" smtClean="0"/>
              <a:t>Bloque</a:t>
            </a:r>
            <a:r>
              <a:rPr lang="es-ES" sz="1600" dirty="0" smtClean="0"/>
              <a:t> se enlaza al bloque anterior, mediante un identificador </a:t>
            </a:r>
            <a:r>
              <a:rPr lang="es-ES" sz="1600" b="1" dirty="0" smtClean="0"/>
              <a:t>ÚNICO</a:t>
            </a:r>
            <a:r>
              <a:rPr lang="es-ES" sz="1600" dirty="0" smtClean="0"/>
              <a:t> e </a:t>
            </a:r>
            <a:r>
              <a:rPr lang="es-ES" sz="1600" b="1" dirty="0" smtClean="0"/>
              <a:t>irrepetible</a:t>
            </a:r>
            <a:r>
              <a:rPr lang="es-ES" sz="1600" dirty="0" smtClean="0"/>
              <a:t>, ya que está encriptado con </a:t>
            </a:r>
            <a:r>
              <a:rPr lang="es-ES" sz="1600" b="1" dirty="0" smtClean="0"/>
              <a:t>SHA256</a:t>
            </a:r>
            <a:r>
              <a:rPr lang="es-ES" sz="1600" dirty="0" smtClean="0"/>
              <a:t>. Los Bloques contienen las </a:t>
            </a:r>
            <a:r>
              <a:rPr lang="es-ES" sz="1600" b="1" dirty="0" smtClean="0"/>
              <a:t>Transacciones</a:t>
            </a:r>
            <a:r>
              <a:rPr lang="es-ES" sz="1600" dirty="0" smtClean="0"/>
              <a:t> que son como los apuntes de un libro diario de contabilidad (el Ledger). Las BD Blockchain son </a:t>
            </a:r>
            <a:r>
              <a:rPr lang="es-ES" sz="1600" b="1" dirty="0" smtClean="0"/>
              <a:t>PÚBLICAS e</a:t>
            </a:r>
            <a:r>
              <a:rPr lang="es-ES" sz="1600" dirty="0" smtClean="0"/>
              <a:t> </a:t>
            </a:r>
            <a:r>
              <a:rPr lang="es-ES" sz="1600" b="1" dirty="0" smtClean="0"/>
              <a:t>INMUTABLES </a:t>
            </a:r>
            <a:r>
              <a:rPr lang="es-ES" sz="1600" dirty="0" smtClean="0"/>
              <a:t>(no se puede borrar ni modificar).  </a:t>
            </a:r>
            <a:endParaRPr lang="es-ES" sz="1600" dirty="0"/>
          </a:p>
        </p:txBody>
      </p:sp>
      <p:sp>
        <p:nvSpPr>
          <p:cNvPr id="39" name="38 CuadroTexto"/>
          <p:cNvSpPr txBox="1"/>
          <p:nvPr/>
        </p:nvSpPr>
        <p:spPr>
          <a:xfrm>
            <a:off x="500034" y="4429132"/>
            <a:ext cx="6786610" cy="1477328"/>
          </a:xfrm>
          <a:prstGeom prst="rect">
            <a:avLst/>
          </a:prstGeom>
          <a:noFill/>
        </p:spPr>
        <p:txBody>
          <a:bodyPr wrap="square" rtlCol="0">
            <a:spAutoFit/>
          </a:bodyPr>
          <a:lstStyle/>
          <a:p>
            <a:r>
              <a:rPr lang="es-ES" b="1" dirty="0" smtClean="0">
                <a:solidFill>
                  <a:srgbClr val="FF0000"/>
                </a:solidFill>
              </a:rPr>
              <a:t>Exploradores</a:t>
            </a:r>
            <a:r>
              <a:rPr lang="es-ES" dirty="0" smtClean="0">
                <a:solidFill>
                  <a:srgbClr val="FF0000"/>
                </a:solidFill>
              </a:rPr>
              <a:t>:</a:t>
            </a:r>
          </a:p>
          <a:p>
            <a:r>
              <a:rPr lang="en-US" dirty="0" smtClean="0">
                <a:solidFill>
                  <a:srgbClr val="BE480A"/>
                </a:solidFill>
                <a:hlinkClick r:id="rId3"/>
              </a:rPr>
              <a:t>https://www.blockchain.com/explorer</a:t>
            </a:r>
          </a:p>
          <a:p>
            <a:r>
              <a:rPr lang="en-US" dirty="0" smtClean="0">
                <a:solidFill>
                  <a:srgbClr val="BE480A"/>
                </a:solidFill>
                <a:hlinkClick r:id="rId4"/>
              </a:rPr>
              <a:t>https://ethseer.com/</a:t>
            </a:r>
            <a:endParaRPr lang="es-ES" dirty="0" smtClean="0"/>
          </a:p>
          <a:p>
            <a:r>
              <a:rPr lang="en-US" dirty="0" smtClean="0">
                <a:solidFill>
                  <a:srgbClr val="BE480A"/>
                </a:solidFill>
                <a:hlinkClick r:id="rId3"/>
              </a:rPr>
              <a:t>https://beaconcha.in/</a:t>
            </a:r>
          </a:p>
          <a:p>
            <a:r>
              <a:rPr lang="en-US" dirty="0" smtClean="0">
                <a:solidFill>
                  <a:srgbClr val="BE480A"/>
                </a:solidFill>
                <a:hlinkClick r:id="rId3"/>
              </a:rPr>
              <a:t>https://etherscan.io/</a:t>
            </a:r>
          </a:p>
        </p:txBody>
      </p:sp>
      <p:pic>
        <p:nvPicPr>
          <p:cNvPr id="26" name="25 Imagen" descr="banner.jpg"/>
          <p:cNvPicPr>
            <a:picLocks noChangeAspect="1"/>
          </p:cNvPicPr>
          <p:nvPr/>
        </p:nvPicPr>
        <p:blipFill>
          <a:blip r:embed="rId5" cstate="print"/>
          <a:stretch>
            <a:fillRect/>
          </a:stretch>
        </p:blipFill>
        <p:spPr>
          <a:xfrm>
            <a:off x="7858148" y="71414"/>
            <a:ext cx="1285852" cy="679794"/>
          </a:xfrm>
          <a:prstGeom prst="rect">
            <a:avLst/>
          </a:prstGeom>
        </p:spPr>
      </p:pic>
      <p:grpSp>
        <p:nvGrpSpPr>
          <p:cNvPr id="27" name="26 Grupo"/>
          <p:cNvGrpSpPr/>
          <p:nvPr/>
        </p:nvGrpSpPr>
        <p:grpSpPr>
          <a:xfrm>
            <a:off x="642910" y="2571744"/>
            <a:ext cx="7570787" cy="1820594"/>
            <a:chOff x="642910" y="2679075"/>
            <a:chExt cx="7570787" cy="1820594"/>
          </a:xfrm>
        </p:grpSpPr>
        <p:sp>
          <p:nvSpPr>
            <p:cNvPr id="28" name="Rectangle 51"/>
            <p:cNvSpPr>
              <a:spLocks noChangeArrowheads="1"/>
            </p:cNvSpPr>
            <p:nvPr/>
          </p:nvSpPr>
          <p:spPr bwMode="auto">
            <a:xfrm>
              <a:off x="642910" y="2821951"/>
              <a:ext cx="1044619" cy="659230"/>
            </a:xfrm>
            <a:prstGeom prst="rect">
              <a:avLst/>
            </a:prstGeom>
            <a:gradFill rotWithShape="0">
              <a:gsLst>
                <a:gs pos="0">
                  <a:srgbClr val="FFFFFF"/>
                </a:gs>
                <a:gs pos="100000">
                  <a:srgbClr val="D6E3BC"/>
                </a:gs>
              </a:gsLst>
              <a:lin ang="5400000" scaled="1"/>
            </a:gradFill>
            <a:ln w="12700">
              <a:solidFill>
                <a:srgbClr val="C2D69B"/>
              </a:solid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600" b="1" i="0" u="none" strike="noStrike" cap="none" normalizeH="0" baseline="0" dirty="0" smtClean="0">
                  <a:ln>
                    <a:noFill/>
                  </a:ln>
                  <a:solidFill>
                    <a:schemeClr val="tx1"/>
                  </a:solidFill>
                  <a:effectLst/>
                  <a:latin typeface="Calibri" pitchFamily="34" charset="0"/>
                  <a:cs typeface="Arial" pitchFamily="34" charset="0"/>
                </a:rPr>
                <a:t>Bloque-840.190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9" name="Rectangle 52"/>
            <p:cNvSpPr>
              <a:spLocks noChangeArrowheads="1"/>
            </p:cNvSpPr>
            <p:nvPr/>
          </p:nvSpPr>
          <p:spPr bwMode="auto">
            <a:xfrm>
              <a:off x="1787863" y="2821951"/>
              <a:ext cx="1044619" cy="659230"/>
            </a:xfrm>
            <a:prstGeom prst="rect">
              <a:avLst/>
            </a:prstGeom>
            <a:gradFill rotWithShape="0">
              <a:gsLst>
                <a:gs pos="0">
                  <a:srgbClr val="FFFFFF"/>
                </a:gs>
                <a:gs pos="100000">
                  <a:srgbClr val="D6E3BC"/>
                </a:gs>
              </a:gsLst>
              <a:lin ang="5400000" scaled="1"/>
            </a:gradFill>
            <a:ln w="12700">
              <a:solidFill>
                <a:srgbClr val="C2D69B"/>
              </a:solid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600" b="1" i="0" u="none" strike="noStrike" cap="none" normalizeH="0" baseline="0" dirty="0" smtClean="0">
                  <a:ln>
                    <a:noFill/>
                  </a:ln>
                  <a:solidFill>
                    <a:schemeClr val="tx1"/>
                  </a:solidFill>
                  <a:effectLst/>
                  <a:latin typeface="Calibri" pitchFamily="34" charset="0"/>
                  <a:cs typeface="Arial" pitchFamily="34" charset="0"/>
                </a:rPr>
                <a:t>Bloque</a:t>
              </a:r>
              <a:r>
                <a:rPr kumimoji="0" lang="es-ES" sz="1600" b="1" i="0" u="none" strike="noStrike" cap="none" normalizeH="0" baseline="0" dirty="0" smtClean="0">
                  <a:ln>
                    <a:noFill/>
                  </a:ln>
                  <a:solidFill>
                    <a:schemeClr val="tx1"/>
                  </a:solidFill>
                  <a:effectLst/>
                  <a:latin typeface="Times New Roman" pitchFamily="18" charset="0"/>
                  <a:cs typeface="Arial" pitchFamily="34" charset="0"/>
                </a:rPr>
                <a:t>-840.189</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 name="Rectangle 53"/>
            <p:cNvSpPr>
              <a:spLocks noChangeArrowheads="1"/>
            </p:cNvSpPr>
            <p:nvPr/>
          </p:nvSpPr>
          <p:spPr bwMode="auto">
            <a:xfrm>
              <a:off x="3092843" y="2821951"/>
              <a:ext cx="1139238" cy="765926"/>
            </a:xfrm>
            <a:prstGeom prst="rect">
              <a:avLst/>
            </a:prstGeom>
            <a:gradFill rotWithShape="0">
              <a:gsLst>
                <a:gs pos="0">
                  <a:srgbClr val="FFFFFF"/>
                </a:gs>
                <a:gs pos="100000">
                  <a:srgbClr val="D6E3BC"/>
                </a:gs>
              </a:gsLst>
              <a:lin ang="5400000" scaled="1"/>
            </a:gradFill>
            <a:ln w="12700">
              <a:solidFill>
                <a:srgbClr val="C2D69B"/>
              </a:solid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600" b="1" i="0" u="none" strike="noStrike" cap="none" normalizeH="0" baseline="0" dirty="0" smtClean="0">
                  <a:ln>
                    <a:noFill/>
                  </a:ln>
                  <a:solidFill>
                    <a:schemeClr val="tx1"/>
                  </a:solidFill>
                  <a:effectLst/>
                  <a:latin typeface="Calibri" pitchFamily="34" charset="0"/>
                  <a:cs typeface="Arial" pitchFamily="34" charset="0"/>
                </a:rPr>
                <a:t>Bloque-7</a:t>
              </a:r>
              <a:r>
                <a:rPr lang="es-ES" sz="1600" b="1" dirty="0" smtClean="0">
                  <a:latin typeface="Calibri" pitchFamily="34" charset="0"/>
                  <a:cs typeface="Arial" pitchFamily="34" charset="0"/>
                </a:rPr>
                <a:t>37.100</a:t>
              </a:r>
              <a:endParaRPr kumimoji="0" lang="es-ES" sz="11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 name="Rectangle 54"/>
            <p:cNvSpPr>
              <a:spLocks noChangeArrowheads="1"/>
            </p:cNvSpPr>
            <p:nvPr/>
          </p:nvSpPr>
          <p:spPr bwMode="auto">
            <a:xfrm>
              <a:off x="4714876" y="2857496"/>
              <a:ext cx="1558990" cy="659230"/>
            </a:xfrm>
            <a:prstGeom prst="rect">
              <a:avLst/>
            </a:prstGeom>
            <a:gradFill rotWithShape="0">
              <a:gsLst>
                <a:gs pos="0">
                  <a:srgbClr val="FFFFFF"/>
                </a:gs>
                <a:gs pos="100000">
                  <a:srgbClr val="D6E3BC"/>
                </a:gs>
              </a:gsLst>
              <a:lin ang="5400000" scaled="1"/>
            </a:gradFill>
            <a:ln w="12700">
              <a:solidFill>
                <a:srgbClr val="C2D69B"/>
              </a:solid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600" b="1" i="0" u="none" strike="noStrike" cap="none" normalizeH="0" baseline="0" dirty="0" smtClean="0">
                  <a:ln>
                    <a:noFill/>
                  </a:ln>
                  <a:solidFill>
                    <a:schemeClr val="tx1"/>
                  </a:solidFill>
                  <a:effectLst/>
                  <a:latin typeface="Calibri" pitchFamily="34" charset="0"/>
                  <a:cs typeface="Arial" pitchFamily="34" charset="0"/>
                </a:rPr>
                <a:t>Bloque</a:t>
              </a:r>
              <a:r>
                <a:rPr kumimoji="0" lang="es-ES" sz="1100" b="0" i="0" u="none" strike="noStrike" cap="none" normalizeH="0" baseline="0" dirty="0" smtClean="0">
                  <a:ln>
                    <a:noFill/>
                  </a:ln>
                  <a:solidFill>
                    <a:schemeClr val="tx1"/>
                  </a:solidFill>
                  <a:effectLst/>
                  <a:latin typeface="Times New Roman" pitchFamily="18" charset="0"/>
                  <a:cs typeface="Arial" pitchFamily="34" charset="0"/>
                </a:rPr>
                <a:t>-</a:t>
              </a:r>
              <a:r>
                <a:rPr lang="es-ES" sz="1600" b="1" dirty="0" smtClean="0">
                  <a:latin typeface="Calibri" pitchFamily="34" charset="0"/>
                  <a:cs typeface="Arial" pitchFamily="34" charset="0"/>
                </a:rPr>
                <a:t>1</a:t>
              </a:r>
              <a:endParaRPr kumimoji="0" lang="es-ES" sz="11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2" name="Rectangle 55"/>
            <p:cNvSpPr>
              <a:spLocks noChangeArrowheads="1"/>
            </p:cNvSpPr>
            <p:nvPr/>
          </p:nvSpPr>
          <p:spPr bwMode="auto">
            <a:xfrm>
              <a:off x="6525161" y="2821951"/>
              <a:ext cx="1688536" cy="659230"/>
            </a:xfrm>
            <a:prstGeom prst="rect">
              <a:avLst/>
            </a:prstGeom>
            <a:gradFill rotWithShape="0">
              <a:gsLst>
                <a:gs pos="0">
                  <a:srgbClr val="FFFFFF"/>
                </a:gs>
                <a:gs pos="100000">
                  <a:srgbClr val="D6E3BC"/>
                </a:gs>
              </a:gsLst>
              <a:lin ang="5400000" scaled="1"/>
            </a:gradFill>
            <a:ln w="12700">
              <a:solidFill>
                <a:srgbClr val="C2D69B"/>
              </a:solid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600" b="1" i="0" u="none" strike="noStrike" cap="none" normalizeH="0" baseline="0" dirty="0" smtClean="0">
                  <a:ln>
                    <a:noFill/>
                  </a:ln>
                  <a:solidFill>
                    <a:schemeClr val="tx1"/>
                  </a:solidFill>
                  <a:effectLst/>
                  <a:latin typeface="Calibri" pitchFamily="34" charset="0"/>
                  <a:cs typeface="Arial" pitchFamily="34" charset="0"/>
                </a:rPr>
                <a:t>Bloque-0 (Génesis)</a:t>
              </a:r>
              <a:endParaRPr kumimoji="0" lang="es-ES" sz="1100" b="1"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33" name="AutoShape 56"/>
            <p:cNvCxnSpPr>
              <a:cxnSpLocks noChangeShapeType="1"/>
            </p:cNvCxnSpPr>
            <p:nvPr/>
          </p:nvCxnSpPr>
          <p:spPr bwMode="auto">
            <a:xfrm rot="10800000" flipV="1">
              <a:off x="1785918" y="3643314"/>
              <a:ext cx="1468594" cy="500066"/>
            </a:xfrm>
            <a:prstGeom prst="straightConnector1">
              <a:avLst/>
            </a:prstGeom>
            <a:noFill/>
            <a:ln w="9525">
              <a:solidFill>
                <a:srgbClr val="000000"/>
              </a:solidFill>
              <a:round/>
              <a:headEnd/>
              <a:tailEnd/>
            </a:ln>
          </p:spPr>
        </p:cxnSp>
        <p:cxnSp>
          <p:nvCxnSpPr>
            <p:cNvPr id="34" name="AutoShape 57"/>
            <p:cNvCxnSpPr>
              <a:cxnSpLocks noChangeShapeType="1"/>
            </p:cNvCxnSpPr>
            <p:nvPr/>
          </p:nvCxnSpPr>
          <p:spPr bwMode="auto">
            <a:xfrm>
              <a:off x="4286248" y="3571876"/>
              <a:ext cx="1357322" cy="571504"/>
            </a:xfrm>
            <a:prstGeom prst="straightConnector1">
              <a:avLst/>
            </a:prstGeom>
            <a:noFill/>
            <a:ln w="9525">
              <a:solidFill>
                <a:srgbClr val="000000"/>
              </a:solidFill>
              <a:round/>
              <a:headEnd/>
              <a:tailEnd/>
            </a:ln>
          </p:spPr>
        </p:cxnSp>
        <p:sp>
          <p:nvSpPr>
            <p:cNvPr id="35" name="Rectangle 58"/>
            <p:cNvSpPr>
              <a:spLocks noChangeArrowheads="1"/>
            </p:cNvSpPr>
            <p:nvPr/>
          </p:nvSpPr>
          <p:spPr bwMode="auto">
            <a:xfrm>
              <a:off x="1857356" y="4143380"/>
              <a:ext cx="1068750" cy="356289"/>
            </a:xfrm>
            <a:prstGeom prst="rect">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200" b="1" i="0" u="none" strike="noStrike" cap="none" normalizeH="0" baseline="0" dirty="0" smtClean="0">
                  <a:ln>
                    <a:noFill/>
                  </a:ln>
                  <a:solidFill>
                    <a:schemeClr val="tx1"/>
                  </a:solidFill>
                  <a:effectLst/>
                  <a:latin typeface="Calibri" pitchFamily="34" charset="0"/>
                  <a:cs typeface="Arial" pitchFamily="34" charset="0"/>
                </a:rPr>
                <a:t>Transacción-1</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6" name="Rectangle 59"/>
            <p:cNvSpPr>
              <a:spLocks noChangeArrowheads="1"/>
            </p:cNvSpPr>
            <p:nvPr/>
          </p:nvSpPr>
          <p:spPr bwMode="auto">
            <a:xfrm>
              <a:off x="3143240" y="4143380"/>
              <a:ext cx="522627" cy="356289"/>
            </a:xfrm>
            <a:prstGeom prst="rect">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200" b="1" i="0" u="none" strike="noStrike" cap="none" normalizeH="0" baseline="0" smtClean="0">
                  <a:ln>
                    <a:noFill/>
                  </a:ln>
                  <a:solidFill>
                    <a:schemeClr val="tx1"/>
                  </a:solidFill>
                  <a:effectLst/>
                  <a:latin typeface="Calibri" pitchFamily="34" charset="0"/>
                  <a:cs typeface="Arial" pitchFamily="34" charset="0"/>
                </a:rPr>
                <a:t>T-2</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37" name="Rectangle 60"/>
            <p:cNvSpPr>
              <a:spLocks noChangeArrowheads="1"/>
            </p:cNvSpPr>
            <p:nvPr/>
          </p:nvSpPr>
          <p:spPr bwMode="auto">
            <a:xfrm>
              <a:off x="3857620" y="4143380"/>
              <a:ext cx="522627" cy="356289"/>
            </a:xfrm>
            <a:prstGeom prst="rect">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200" b="1" i="0" u="none" strike="noStrike" cap="none" normalizeH="0" baseline="0" smtClean="0">
                  <a:ln>
                    <a:noFill/>
                  </a:ln>
                  <a:solidFill>
                    <a:schemeClr val="tx1"/>
                  </a:solidFill>
                  <a:effectLst/>
                  <a:latin typeface="Calibri" pitchFamily="34" charset="0"/>
                  <a:cs typeface="Arial" pitchFamily="34" charset="0"/>
                </a:rPr>
                <a:t>T-3</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40" name="Rectangle 61"/>
            <p:cNvSpPr>
              <a:spLocks noChangeArrowheads="1"/>
            </p:cNvSpPr>
            <p:nvPr/>
          </p:nvSpPr>
          <p:spPr bwMode="auto">
            <a:xfrm>
              <a:off x="4929190" y="4143380"/>
              <a:ext cx="673128" cy="356289"/>
            </a:xfrm>
            <a:prstGeom prst="rect">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200" b="1" i="0" u="none" strike="noStrike" cap="none" normalizeH="0" baseline="0" smtClean="0">
                  <a:ln>
                    <a:noFill/>
                  </a:ln>
                  <a:solidFill>
                    <a:schemeClr val="tx1"/>
                  </a:solidFill>
                  <a:effectLst/>
                  <a:latin typeface="Calibri" pitchFamily="34" charset="0"/>
                  <a:cs typeface="Arial" pitchFamily="34" charset="0"/>
                </a:rPr>
                <a:t>T-2187</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41" name="AutoShape 62"/>
            <p:cNvCxnSpPr>
              <a:cxnSpLocks noChangeShapeType="1"/>
              <a:endCxn id="40" idx="1"/>
            </p:cNvCxnSpPr>
            <p:nvPr/>
          </p:nvCxnSpPr>
          <p:spPr bwMode="auto">
            <a:xfrm flipV="1">
              <a:off x="4357686" y="4321525"/>
              <a:ext cx="571504" cy="36169"/>
            </a:xfrm>
            <a:prstGeom prst="straightConnector1">
              <a:avLst/>
            </a:prstGeom>
            <a:noFill/>
            <a:ln w="9525">
              <a:solidFill>
                <a:srgbClr val="000000"/>
              </a:solidFill>
              <a:prstDash val="sysDot"/>
              <a:round/>
              <a:headEnd/>
              <a:tailEnd/>
            </a:ln>
          </p:spPr>
        </p:cxnSp>
        <p:cxnSp>
          <p:nvCxnSpPr>
            <p:cNvPr id="42" name="AutoShape 63"/>
            <p:cNvCxnSpPr>
              <a:cxnSpLocks noChangeShapeType="1"/>
            </p:cNvCxnSpPr>
            <p:nvPr/>
          </p:nvCxnSpPr>
          <p:spPr bwMode="auto">
            <a:xfrm>
              <a:off x="2832482" y="3148391"/>
              <a:ext cx="260361" cy="0"/>
            </a:xfrm>
            <a:prstGeom prst="straightConnector1">
              <a:avLst/>
            </a:prstGeom>
            <a:noFill/>
            <a:ln w="9525">
              <a:solidFill>
                <a:srgbClr val="000000"/>
              </a:solidFill>
              <a:prstDash val="sysDot"/>
              <a:round/>
              <a:headEnd/>
              <a:tailEnd/>
            </a:ln>
          </p:spPr>
        </p:cxnSp>
        <p:cxnSp>
          <p:nvCxnSpPr>
            <p:cNvPr id="43" name="AutoShape 64"/>
            <p:cNvCxnSpPr>
              <a:cxnSpLocks noChangeShapeType="1"/>
              <a:endCxn id="31" idx="1"/>
            </p:cNvCxnSpPr>
            <p:nvPr/>
          </p:nvCxnSpPr>
          <p:spPr bwMode="auto">
            <a:xfrm>
              <a:off x="4232080" y="3149026"/>
              <a:ext cx="482796" cy="38085"/>
            </a:xfrm>
            <a:prstGeom prst="straightConnector1">
              <a:avLst/>
            </a:prstGeom>
            <a:noFill/>
            <a:ln w="9525">
              <a:solidFill>
                <a:srgbClr val="000000"/>
              </a:solidFill>
              <a:prstDash val="sysDot"/>
              <a:round/>
              <a:headEnd/>
              <a:tailEnd/>
            </a:ln>
          </p:spPr>
        </p:cxnSp>
        <p:cxnSp>
          <p:nvCxnSpPr>
            <p:cNvPr id="44" name="AutoShape 65"/>
            <p:cNvCxnSpPr>
              <a:cxnSpLocks noChangeShapeType="1"/>
              <a:stCxn id="31" idx="3"/>
            </p:cNvCxnSpPr>
            <p:nvPr/>
          </p:nvCxnSpPr>
          <p:spPr bwMode="auto">
            <a:xfrm>
              <a:off x="6273866" y="3187111"/>
              <a:ext cx="249390" cy="3196"/>
            </a:xfrm>
            <a:prstGeom prst="straightConnector1">
              <a:avLst/>
            </a:prstGeom>
            <a:noFill/>
            <a:ln w="9525">
              <a:solidFill>
                <a:srgbClr val="000000"/>
              </a:solidFill>
              <a:prstDash val="sysDot"/>
              <a:round/>
              <a:headEnd/>
              <a:tailEnd/>
            </a:ln>
          </p:spPr>
        </p:cxnSp>
        <p:sp>
          <p:nvSpPr>
            <p:cNvPr id="45" name="Arc 67"/>
            <p:cNvSpPr>
              <a:spLocks/>
            </p:cNvSpPr>
            <p:nvPr/>
          </p:nvSpPr>
          <p:spPr bwMode="auto">
            <a:xfrm>
              <a:off x="1571604" y="2679075"/>
              <a:ext cx="357190" cy="285752"/>
            </a:xfrm>
            <a:custGeom>
              <a:avLst/>
              <a:gdLst>
                <a:gd name="G0" fmla="+- 14503 0 0"/>
                <a:gd name="G1" fmla="+- 21600 0 0"/>
                <a:gd name="G2" fmla="+- 21600 0 0"/>
                <a:gd name="T0" fmla="*/ 0 w 32218"/>
                <a:gd name="T1" fmla="*/ 5593 h 21600"/>
                <a:gd name="T2" fmla="*/ 32218 w 32218"/>
                <a:gd name="T3" fmla="*/ 9242 h 21600"/>
                <a:gd name="T4" fmla="*/ 14503 w 32218"/>
                <a:gd name="T5" fmla="*/ 21600 h 21600"/>
              </a:gdLst>
              <a:ahLst/>
              <a:cxnLst>
                <a:cxn ang="0">
                  <a:pos x="T0" y="T1"/>
                </a:cxn>
                <a:cxn ang="0">
                  <a:pos x="T2" y="T3"/>
                </a:cxn>
                <a:cxn ang="0">
                  <a:pos x="T4" y="T5"/>
                </a:cxn>
              </a:cxnLst>
              <a:rect l="0" t="0" r="r" b="b"/>
              <a:pathLst>
                <a:path w="32218" h="21600" fill="none" extrusionOk="0">
                  <a:moveTo>
                    <a:pt x="0" y="5593"/>
                  </a:moveTo>
                  <a:cubicBezTo>
                    <a:pt x="3972" y="1993"/>
                    <a:pt x="9142" y="-1"/>
                    <a:pt x="14503" y="0"/>
                  </a:cubicBezTo>
                  <a:cubicBezTo>
                    <a:pt x="21563" y="0"/>
                    <a:pt x="28178" y="3450"/>
                    <a:pt x="32218" y="9241"/>
                  </a:cubicBezTo>
                </a:path>
                <a:path w="32218" h="21600" stroke="0" extrusionOk="0">
                  <a:moveTo>
                    <a:pt x="0" y="5593"/>
                  </a:moveTo>
                  <a:cubicBezTo>
                    <a:pt x="3972" y="1993"/>
                    <a:pt x="9142" y="-1"/>
                    <a:pt x="14503" y="0"/>
                  </a:cubicBezTo>
                  <a:cubicBezTo>
                    <a:pt x="21563" y="0"/>
                    <a:pt x="28178" y="3450"/>
                    <a:pt x="32218" y="9241"/>
                  </a:cubicBezTo>
                  <a:lnTo>
                    <a:pt x="14503" y="21600"/>
                  </a:lnTo>
                  <a:close/>
                </a:path>
              </a:pathLst>
            </a:cu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s-ES"/>
            </a:p>
          </p:txBody>
        </p:sp>
      </p:grpSp>
      <p:sp>
        <p:nvSpPr>
          <p:cNvPr id="46" name="Arc 67"/>
          <p:cNvSpPr>
            <a:spLocks/>
          </p:cNvSpPr>
          <p:nvPr/>
        </p:nvSpPr>
        <p:spPr bwMode="auto">
          <a:xfrm>
            <a:off x="4000496" y="2571744"/>
            <a:ext cx="357190" cy="285752"/>
          </a:xfrm>
          <a:custGeom>
            <a:avLst/>
            <a:gdLst>
              <a:gd name="G0" fmla="+- 14503 0 0"/>
              <a:gd name="G1" fmla="+- 21600 0 0"/>
              <a:gd name="G2" fmla="+- 21600 0 0"/>
              <a:gd name="T0" fmla="*/ 0 w 32218"/>
              <a:gd name="T1" fmla="*/ 5593 h 21600"/>
              <a:gd name="T2" fmla="*/ 32218 w 32218"/>
              <a:gd name="T3" fmla="*/ 9242 h 21600"/>
              <a:gd name="T4" fmla="*/ 14503 w 32218"/>
              <a:gd name="T5" fmla="*/ 21600 h 21600"/>
            </a:gdLst>
            <a:ahLst/>
            <a:cxnLst>
              <a:cxn ang="0">
                <a:pos x="T0" y="T1"/>
              </a:cxn>
              <a:cxn ang="0">
                <a:pos x="T2" y="T3"/>
              </a:cxn>
              <a:cxn ang="0">
                <a:pos x="T4" y="T5"/>
              </a:cxn>
            </a:cxnLst>
            <a:rect l="0" t="0" r="r" b="b"/>
            <a:pathLst>
              <a:path w="32218" h="21600" fill="none" extrusionOk="0">
                <a:moveTo>
                  <a:pt x="0" y="5593"/>
                </a:moveTo>
                <a:cubicBezTo>
                  <a:pt x="3972" y="1993"/>
                  <a:pt x="9142" y="-1"/>
                  <a:pt x="14503" y="0"/>
                </a:cubicBezTo>
                <a:cubicBezTo>
                  <a:pt x="21563" y="0"/>
                  <a:pt x="28178" y="3450"/>
                  <a:pt x="32218" y="9241"/>
                </a:cubicBezTo>
              </a:path>
              <a:path w="32218" h="21600" stroke="0" extrusionOk="0">
                <a:moveTo>
                  <a:pt x="0" y="5593"/>
                </a:moveTo>
                <a:cubicBezTo>
                  <a:pt x="3972" y="1993"/>
                  <a:pt x="9142" y="-1"/>
                  <a:pt x="14503" y="0"/>
                </a:cubicBezTo>
                <a:cubicBezTo>
                  <a:pt x="21563" y="0"/>
                  <a:pt x="28178" y="3450"/>
                  <a:pt x="32218" y="9241"/>
                </a:cubicBezTo>
                <a:lnTo>
                  <a:pt x="14503" y="21600"/>
                </a:lnTo>
                <a:close/>
              </a:path>
            </a:pathLst>
          </a:cu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s-ES"/>
          </a:p>
        </p:txBody>
      </p:sp>
      <p:sp>
        <p:nvSpPr>
          <p:cNvPr id="47" name="Arc 67"/>
          <p:cNvSpPr>
            <a:spLocks/>
          </p:cNvSpPr>
          <p:nvPr/>
        </p:nvSpPr>
        <p:spPr bwMode="auto">
          <a:xfrm>
            <a:off x="6215074" y="2571744"/>
            <a:ext cx="357190" cy="285752"/>
          </a:xfrm>
          <a:custGeom>
            <a:avLst/>
            <a:gdLst>
              <a:gd name="G0" fmla="+- 14503 0 0"/>
              <a:gd name="G1" fmla="+- 21600 0 0"/>
              <a:gd name="G2" fmla="+- 21600 0 0"/>
              <a:gd name="T0" fmla="*/ 0 w 32218"/>
              <a:gd name="T1" fmla="*/ 5593 h 21600"/>
              <a:gd name="T2" fmla="*/ 32218 w 32218"/>
              <a:gd name="T3" fmla="*/ 9242 h 21600"/>
              <a:gd name="T4" fmla="*/ 14503 w 32218"/>
              <a:gd name="T5" fmla="*/ 21600 h 21600"/>
            </a:gdLst>
            <a:ahLst/>
            <a:cxnLst>
              <a:cxn ang="0">
                <a:pos x="T0" y="T1"/>
              </a:cxn>
              <a:cxn ang="0">
                <a:pos x="T2" y="T3"/>
              </a:cxn>
              <a:cxn ang="0">
                <a:pos x="T4" y="T5"/>
              </a:cxn>
            </a:cxnLst>
            <a:rect l="0" t="0" r="r" b="b"/>
            <a:pathLst>
              <a:path w="32218" h="21600" fill="none" extrusionOk="0">
                <a:moveTo>
                  <a:pt x="0" y="5593"/>
                </a:moveTo>
                <a:cubicBezTo>
                  <a:pt x="3972" y="1993"/>
                  <a:pt x="9142" y="-1"/>
                  <a:pt x="14503" y="0"/>
                </a:cubicBezTo>
                <a:cubicBezTo>
                  <a:pt x="21563" y="0"/>
                  <a:pt x="28178" y="3450"/>
                  <a:pt x="32218" y="9241"/>
                </a:cubicBezTo>
              </a:path>
              <a:path w="32218" h="21600" stroke="0" extrusionOk="0">
                <a:moveTo>
                  <a:pt x="0" y="5593"/>
                </a:moveTo>
                <a:cubicBezTo>
                  <a:pt x="3972" y="1993"/>
                  <a:pt x="9142" y="-1"/>
                  <a:pt x="14503" y="0"/>
                </a:cubicBezTo>
                <a:cubicBezTo>
                  <a:pt x="21563" y="0"/>
                  <a:pt x="28178" y="3450"/>
                  <a:pt x="32218" y="9241"/>
                </a:cubicBezTo>
                <a:lnTo>
                  <a:pt x="14503" y="21600"/>
                </a:lnTo>
                <a:close/>
              </a:path>
            </a:pathLst>
          </a:cu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s-ES"/>
          </a:p>
        </p:txBody>
      </p:sp>
    </p:spTree>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714744" y="142852"/>
            <a:ext cx="1143008" cy="5000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 name="2 CuadroTexto"/>
          <p:cNvSpPr txBox="1"/>
          <p:nvPr/>
        </p:nvSpPr>
        <p:spPr>
          <a:xfrm>
            <a:off x="3929058" y="142852"/>
            <a:ext cx="777777" cy="523220"/>
          </a:xfrm>
          <a:prstGeom prst="rect">
            <a:avLst/>
          </a:prstGeom>
          <a:noFill/>
        </p:spPr>
        <p:txBody>
          <a:bodyPr wrap="none" rtlCol="0">
            <a:spAutoFit/>
          </a:bodyPr>
          <a:lstStyle/>
          <a:p>
            <a:r>
              <a:rPr lang="es-ES" sz="1400" b="1" dirty="0" smtClean="0"/>
              <a:t>Bloque:</a:t>
            </a:r>
            <a:br>
              <a:rPr lang="es-ES" sz="1400" b="1" dirty="0" smtClean="0"/>
            </a:br>
            <a:r>
              <a:rPr lang="es-ES" sz="1400" b="1" dirty="0" smtClean="0"/>
              <a:t>840.190</a:t>
            </a:r>
            <a:endParaRPr lang="es-ES" sz="1400" b="1" dirty="0"/>
          </a:p>
        </p:txBody>
      </p:sp>
      <p:sp>
        <p:nvSpPr>
          <p:cNvPr id="5" name="4 CuadroTexto"/>
          <p:cNvSpPr txBox="1"/>
          <p:nvPr/>
        </p:nvSpPr>
        <p:spPr>
          <a:xfrm>
            <a:off x="2214546" y="714356"/>
            <a:ext cx="4857784" cy="369332"/>
          </a:xfrm>
          <a:prstGeom prst="rect">
            <a:avLst/>
          </a:prstGeom>
          <a:solidFill>
            <a:schemeClr val="bg2">
              <a:lumMod val="90000"/>
            </a:schemeClr>
          </a:solidFill>
        </p:spPr>
        <p:txBody>
          <a:bodyPr wrap="square" rtlCol="0">
            <a:spAutoFit/>
          </a:bodyPr>
          <a:lstStyle/>
          <a:p>
            <a:r>
              <a:rPr lang="es-ES" sz="1400" b="1" dirty="0" smtClean="0"/>
              <a:t>Hash del encabezado,  Num Bloque,  Tamaño Bloque Tx, etc</a:t>
            </a:r>
            <a:r>
              <a:rPr lang="es-ES" dirty="0" smtClean="0"/>
              <a:t>.</a:t>
            </a:r>
            <a:endParaRPr lang="es-ES" dirty="0"/>
          </a:p>
        </p:txBody>
      </p:sp>
      <p:graphicFrame>
        <p:nvGraphicFramePr>
          <p:cNvPr id="6" name="5 Tabla"/>
          <p:cNvGraphicFramePr>
            <a:graphicFrameLocks noGrp="1"/>
          </p:cNvGraphicFramePr>
          <p:nvPr/>
        </p:nvGraphicFramePr>
        <p:xfrm>
          <a:off x="3143240" y="1071546"/>
          <a:ext cx="2405058" cy="1120295"/>
        </p:xfrm>
        <a:graphic>
          <a:graphicData uri="http://schemas.openxmlformats.org/drawingml/2006/table">
            <a:tbl>
              <a:tblPr firstRow="1" bandRow="1">
                <a:tableStyleId>{5C22544A-7EE6-4342-B048-85BDC9FD1C3A}</a:tableStyleId>
              </a:tblPr>
              <a:tblGrid>
                <a:gridCol w="801686"/>
                <a:gridCol w="801686"/>
                <a:gridCol w="801686"/>
              </a:tblGrid>
              <a:tr h="480215">
                <a:tc>
                  <a:txBody>
                    <a:bodyPr/>
                    <a:lstStyle/>
                    <a:p>
                      <a:pPr algn="ctr"/>
                      <a:r>
                        <a:rPr lang="es-ES" sz="1200" b="1" dirty="0" smtClean="0">
                          <a:solidFill>
                            <a:schemeClr val="tx1"/>
                          </a:solidFill>
                        </a:rPr>
                        <a:t>Registro</a:t>
                      </a:r>
                      <a:endParaRPr lang="es-ES" sz="1200" b="1" dirty="0">
                        <a:solidFill>
                          <a:schemeClr val="tx1"/>
                        </a:solidFill>
                      </a:endParaRPr>
                    </a:p>
                  </a:txBody>
                  <a:tcPr>
                    <a:solidFill>
                      <a:srgbClr val="92D050"/>
                    </a:solidFill>
                  </a:tcPr>
                </a:tc>
                <a:tc>
                  <a:txBody>
                    <a:bodyPr/>
                    <a:lstStyle/>
                    <a:p>
                      <a:pPr algn="ctr"/>
                      <a:r>
                        <a:rPr lang="es-ES" sz="1200" b="1" dirty="0" smtClean="0">
                          <a:solidFill>
                            <a:schemeClr val="tx1"/>
                          </a:solidFill>
                        </a:rPr>
                        <a:t>Hash Anterior</a:t>
                      </a:r>
                      <a:endParaRPr lang="es-ES" sz="1200" b="1" dirty="0">
                        <a:solidFill>
                          <a:schemeClr val="tx1"/>
                        </a:solidFill>
                      </a:endParaRPr>
                    </a:p>
                  </a:txBody>
                  <a:tcPr>
                    <a:solidFill>
                      <a:srgbClr val="92D050"/>
                    </a:solidFill>
                  </a:tcPr>
                </a:tc>
                <a:tc>
                  <a:txBody>
                    <a:bodyPr/>
                    <a:lstStyle/>
                    <a:p>
                      <a:r>
                        <a:rPr lang="es-ES" sz="1200" b="1" dirty="0" smtClean="0">
                          <a:solidFill>
                            <a:schemeClr val="tx1"/>
                          </a:solidFill>
                        </a:rPr>
                        <a:t>Timeout</a:t>
                      </a:r>
                      <a:endParaRPr lang="es-ES" sz="1200" b="1" dirty="0">
                        <a:solidFill>
                          <a:schemeClr val="tx1"/>
                        </a:solidFill>
                      </a:endParaRPr>
                    </a:p>
                  </a:txBody>
                  <a:tcPr>
                    <a:solidFill>
                      <a:srgbClr val="92D050"/>
                    </a:solidFill>
                  </a:tcPr>
                </a:tc>
              </a:tr>
              <a:tr h="480215">
                <a:tc>
                  <a:txBody>
                    <a:bodyPr/>
                    <a:lstStyle/>
                    <a:p>
                      <a:r>
                        <a:rPr lang="es-ES" sz="1200" b="1" dirty="0" smtClean="0">
                          <a:solidFill>
                            <a:schemeClr val="tx1"/>
                          </a:solidFill>
                        </a:rPr>
                        <a:t>Dificultad</a:t>
                      </a:r>
                      <a:endParaRPr lang="es-ES" sz="1200" b="1" dirty="0">
                        <a:solidFill>
                          <a:schemeClr val="tx1"/>
                        </a:solidFill>
                      </a:endParaRPr>
                    </a:p>
                  </a:txBody>
                  <a:tcPr>
                    <a:solidFill>
                      <a:srgbClr val="92D050"/>
                    </a:solidFill>
                  </a:tcPr>
                </a:tc>
                <a:tc>
                  <a:txBody>
                    <a:bodyPr/>
                    <a:lstStyle/>
                    <a:p>
                      <a:r>
                        <a:rPr lang="es-ES" sz="1200" b="1" dirty="0" smtClean="0">
                          <a:solidFill>
                            <a:schemeClr val="tx1"/>
                          </a:solidFill>
                        </a:rPr>
                        <a:t>Hash del Árbol de Merkle</a:t>
                      </a:r>
                      <a:endParaRPr lang="es-ES" sz="1200" b="1" dirty="0">
                        <a:solidFill>
                          <a:schemeClr val="tx1"/>
                        </a:solidFill>
                      </a:endParaRPr>
                    </a:p>
                  </a:txBody>
                  <a:tcPr>
                    <a:solidFill>
                      <a:srgbClr val="92D050"/>
                    </a:solidFill>
                  </a:tcPr>
                </a:tc>
                <a:tc>
                  <a:txBody>
                    <a:bodyPr/>
                    <a:lstStyle/>
                    <a:p>
                      <a:r>
                        <a:rPr lang="es-ES" sz="1200" b="1" dirty="0" smtClean="0">
                          <a:solidFill>
                            <a:schemeClr val="tx1"/>
                          </a:solidFill>
                        </a:rPr>
                        <a:t>Nonce</a:t>
                      </a:r>
                      <a:endParaRPr lang="es-ES" sz="1200" b="1" dirty="0">
                        <a:solidFill>
                          <a:schemeClr val="tx1"/>
                        </a:solidFill>
                      </a:endParaRPr>
                    </a:p>
                  </a:txBody>
                  <a:tcPr>
                    <a:solidFill>
                      <a:srgbClr val="92D050"/>
                    </a:solidFill>
                  </a:tcPr>
                </a:tc>
              </a:tr>
            </a:tbl>
          </a:graphicData>
        </a:graphic>
      </p:graphicFrame>
      <p:grpSp>
        <p:nvGrpSpPr>
          <p:cNvPr id="4" name="Group 2"/>
          <p:cNvGrpSpPr>
            <a:grpSpLocks/>
          </p:cNvGrpSpPr>
          <p:nvPr/>
        </p:nvGrpSpPr>
        <p:grpSpPr bwMode="auto">
          <a:xfrm>
            <a:off x="142844" y="2214554"/>
            <a:ext cx="7983479" cy="4496827"/>
            <a:chOff x="1761" y="1793"/>
            <a:chExt cx="12571" cy="9028"/>
          </a:xfrm>
        </p:grpSpPr>
        <p:sp>
          <p:nvSpPr>
            <p:cNvPr id="8" name="Rectangle 3"/>
            <p:cNvSpPr>
              <a:spLocks noChangeArrowheads="1"/>
            </p:cNvSpPr>
            <p:nvPr/>
          </p:nvSpPr>
          <p:spPr bwMode="auto">
            <a:xfrm>
              <a:off x="1761" y="9854"/>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T</a:t>
              </a:r>
              <a:r>
                <a:rPr kumimoji="0" lang="es-ES" sz="1800" b="1" i="0" u="none" strike="noStrike" cap="none" normalizeH="0" baseline="-25000" dirty="0" smtClean="0">
                  <a:ln>
                    <a:noFill/>
                  </a:ln>
                  <a:solidFill>
                    <a:schemeClr val="tx1"/>
                  </a:solidFill>
                  <a:effectLst/>
                  <a:latin typeface="Calibri" pitchFamily="34" charset="0"/>
                  <a:cs typeface="Arial" pitchFamily="34" charset="0"/>
                </a:rPr>
                <a:t>1</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4"/>
            <p:cNvSpPr>
              <a:spLocks noChangeArrowheads="1"/>
            </p:cNvSpPr>
            <p:nvPr/>
          </p:nvSpPr>
          <p:spPr bwMode="auto">
            <a:xfrm>
              <a:off x="3400" y="9854"/>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T</a:t>
              </a:r>
              <a:r>
                <a:rPr kumimoji="0" lang="es-ES" sz="1800" b="1" i="0" u="none" strike="noStrike" cap="none" normalizeH="0" baseline="-25000" smtClean="0">
                  <a:ln>
                    <a:noFill/>
                  </a:ln>
                  <a:solidFill>
                    <a:schemeClr val="tx1"/>
                  </a:solidFill>
                  <a:effectLst/>
                  <a:latin typeface="Calibri" pitchFamily="34" charset="0"/>
                  <a:cs typeface="Arial" pitchFamily="34" charset="0"/>
                </a:rPr>
                <a:t>2</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5"/>
            <p:cNvSpPr>
              <a:spLocks noChangeArrowheads="1"/>
            </p:cNvSpPr>
            <p:nvPr/>
          </p:nvSpPr>
          <p:spPr bwMode="auto">
            <a:xfrm>
              <a:off x="6690" y="9854"/>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T</a:t>
              </a:r>
              <a:r>
                <a:rPr kumimoji="0" lang="es-ES" sz="1800" b="1" i="0" u="none" strike="noStrike" cap="none" normalizeH="0" baseline="-25000" dirty="0" smtClean="0">
                  <a:ln>
                    <a:noFill/>
                  </a:ln>
                  <a:solidFill>
                    <a:schemeClr val="tx1"/>
                  </a:solidFill>
                  <a:effectLst/>
                  <a:latin typeface="Calibri" pitchFamily="34" charset="0"/>
                  <a:cs typeface="Arial" pitchFamily="34" charset="0"/>
                </a:rPr>
                <a:t>4</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Rectangle 6"/>
            <p:cNvSpPr>
              <a:spLocks noChangeArrowheads="1"/>
            </p:cNvSpPr>
            <p:nvPr/>
          </p:nvSpPr>
          <p:spPr bwMode="auto">
            <a:xfrm>
              <a:off x="5086" y="9854"/>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T</a:t>
              </a:r>
              <a:r>
                <a:rPr kumimoji="0" lang="es-ES" sz="1800" b="1" i="0" u="none" strike="noStrike" cap="none" normalizeH="0" baseline="-25000" smtClean="0">
                  <a:ln>
                    <a:noFill/>
                  </a:ln>
                  <a:solidFill>
                    <a:schemeClr val="tx1"/>
                  </a:solidFill>
                  <a:effectLst/>
                  <a:latin typeface="Calibri" pitchFamily="34" charset="0"/>
                  <a:cs typeface="Arial" pitchFamily="34" charset="0"/>
                </a:rPr>
                <a:t>3</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Rectangle 7"/>
            <p:cNvSpPr>
              <a:spLocks noChangeArrowheads="1"/>
            </p:cNvSpPr>
            <p:nvPr/>
          </p:nvSpPr>
          <p:spPr bwMode="auto">
            <a:xfrm>
              <a:off x="8437" y="9854"/>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T</a:t>
              </a:r>
              <a:r>
                <a:rPr kumimoji="0" lang="es-ES" sz="1800" b="1" i="0" u="none" strike="noStrike" cap="none" normalizeH="0" baseline="-25000" smtClean="0">
                  <a:ln>
                    <a:noFill/>
                  </a:ln>
                  <a:solidFill>
                    <a:schemeClr val="tx1"/>
                  </a:solidFill>
                  <a:effectLst/>
                  <a:latin typeface="Calibri" pitchFamily="34" charset="0"/>
                  <a:cs typeface="Arial" pitchFamily="34" charset="0"/>
                </a:rPr>
                <a:t>5</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8"/>
            <p:cNvSpPr>
              <a:spLocks noChangeArrowheads="1"/>
            </p:cNvSpPr>
            <p:nvPr/>
          </p:nvSpPr>
          <p:spPr bwMode="auto">
            <a:xfrm>
              <a:off x="10076" y="9854"/>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T</a:t>
              </a:r>
              <a:r>
                <a:rPr kumimoji="0" lang="es-ES" sz="1800" b="1" i="0" u="none" strike="noStrike" cap="none" normalizeH="0" baseline="-25000" dirty="0" smtClean="0">
                  <a:ln>
                    <a:noFill/>
                  </a:ln>
                  <a:solidFill>
                    <a:schemeClr val="tx1"/>
                  </a:solidFill>
                  <a:effectLst/>
                  <a:latin typeface="Calibri" pitchFamily="34" charset="0"/>
                  <a:cs typeface="Arial" pitchFamily="34" charset="0"/>
                </a:rPr>
                <a:t>6</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9"/>
            <p:cNvSpPr>
              <a:spLocks noChangeArrowheads="1"/>
            </p:cNvSpPr>
            <p:nvPr/>
          </p:nvSpPr>
          <p:spPr bwMode="auto">
            <a:xfrm>
              <a:off x="13366" y="9854"/>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T</a:t>
              </a:r>
              <a:r>
                <a:rPr kumimoji="0" lang="es-ES" sz="1800" b="1" i="0" u="none" strike="noStrike" cap="none" normalizeH="0" baseline="-25000" dirty="0" smtClean="0">
                  <a:ln>
                    <a:noFill/>
                  </a:ln>
                  <a:solidFill>
                    <a:schemeClr val="tx1"/>
                  </a:solidFill>
                  <a:effectLst/>
                  <a:latin typeface="Calibri" pitchFamily="34" charset="0"/>
                  <a:cs typeface="Arial" pitchFamily="34" charset="0"/>
                </a:rPr>
                <a:t>8</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 name="Rectangle 10"/>
            <p:cNvSpPr>
              <a:spLocks noChangeArrowheads="1"/>
            </p:cNvSpPr>
            <p:nvPr/>
          </p:nvSpPr>
          <p:spPr bwMode="auto">
            <a:xfrm>
              <a:off x="11762" y="9854"/>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T</a:t>
              </a:r>
              <a:r>
                <a:rPr kumimoji="0" lang="es-ES" sz="1800" b="1" i="0" u="none" strike="noStrike" cap="none" normalizeH="0" baseline="-25000" dirty="0" smtClean="0">
                  <a:ln>
                    <a:noFill/>
                  </a:ln>
                  <a:solidFill>
                    <a:schemeClr val="tx1"/>
                  </a:solidFill>
                  <a:effectLst/>
                  <a:latin typeface="Calibri" pitchFamily="34" charset="0"/>
                  <a:cs typeface="Arial" pitchFamily="34" charset="0"/>
                </a:rPr>
                <a:t>7</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Rectangle 11"/>
            <p:cNvSpPr>
              <a:spLocks noChangeArrowheads="1"/>
            </p:cNvSpPr>
            <p:nvPr/>
          </p:nvSpPr>
          <p:spPr bwMode="auto">
            <a:xfrm>
              <a:off x="1761" y="7861"/>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1</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Rectangle 12"/>
            <p:cNvSpPr>
              <a:spLocks noChangeArrowheads="1"/>
            </p:cNvSpPr>
            <p:nvPr/>
          </p:nvSpPr>
          <p:spPr bwMode="auto">
            <a:xfrm>
              <a:off x="3400" y="7861"/>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2</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8" name="Rectangle 13"/>
            <p:cNvSpPr>
              <a:spLocks noChangeArrowheads="1"/>
            </p:cNvSpPr>
            <p:nvPr/>
          </p:nvSpPr>
          <p:spPr bwMode="auto">
            <a:xfrm>
              <a:off x="6690" y="7861"/>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4</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Rectangle 14"/>
            <p:cNvSpPr>
              <a:spLocks noChangeArrowheads="1"/>
            </p:cNvSpPr>
            <p:nvPr/>
          </p:nvSpPr>
          <p:spPr bwMode="auto">
            <a:xfrm>
              <a:off x="5086" y="7861"/>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3</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20" name="Rectangle 15"/>
            <p:cNvSpPr>
              <a:spLocks noChangeArrowheads="1"/>
            </p:cNvSpPr>
            <p:nvPr/>
          </p:nvSpPr>
          <p:spPr bwMode="auto">
            <a:xfrm>
              <a:off x="8437" y="7861"/>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5</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Rectangle 16"/>
            <p:cNvSpPr>
              <a:spLocks noChangeArrowheads="1"/>
            </p:cNvSpPr>
            <p:nvPr/>
          </p:nvSpPr>
          <p:spPr bwMode="auto">
            <a:xfrm>
              <a:off x="10076" y="7861"/>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H</a:t>
              </a:r>
              <a:r>
                <a:rPr kumimoji="0" lang="es-ES" sz="1800" b="1" i="0" u="none" strike="noStrike" cap="none" normalizeH="0" baseline="-25000" dirty="0" smtClean="0">
                  <a:ln>
                    <a:noFill/>
                  </a:ln>
                  <a:solidFill>
                    <a:schemeClr val="tx1"/>
                  </a:solidFill>
                  <a:effectLst/>
                  <a:latin typeface="Calibri" pitchFamily="34" charset="0"/>
                  <a:cs typeface="Arial" pitchFamily="34" charset="0"/>
                </a:rPr>
                <a:t>6</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Rectangle 17"/>
            <p:cNvSpPr>
              <a:spLocks noChangeArrowheads="1"/>
            </p:cNvSpPr>
            <p:nvPr/>
          </p:nvSpPr>
          <p:spPr bwMode="auto">
            <a:xfrm>
              <a:off x="13366" y="7861"/>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8</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23" name="Rectangle 18"/>
            <p:cNvSpPr>
              <a:spLocks noChangeArrowheads="1"/>
            </p:cNvSpPr>
            <p:nvPr/>
          </p:nvSpPr>
          <p:spPr bwMode="auto">
            <a:xfrm>
              <a:off x="11762" y="7861"/>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H</a:t>
              </a:r>
              <a:r>
                <a:rPr kumimoji="0" lang="es-ES" sz="1800" b="1" i="0" u="none" strike="noStrike" cap="none" normalizeH="0" baseline="-25000" dirty="0" smtClean="0">
                  <a:ln>
                    <a:noFill/>
                  </a:ln>
                  <a:solidFill>
                    <a:schemeClr val="tx1"/>
                  </a:solidFill>
                  <a:effectLst/>
                  <a:latin typeface="Calibri" pitchFamily="34" charset="0"/>
                  <a:cs typeface="Arial" pitchFamily="34" charset="0"/>
                </a:rPr>
                <a:t>7</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24" name="AutoShape 19"/>
            <p:cNvCxnSpPr>
              <a:cxnSpLocks noChangeShapeType="1"/>
            </p:cNvCxnSpPr>
            <p:nvPr/>
          </p:nvCxnSpPr>
          <p:spPr bwMode="auto">
            <a:xfrm flipV="1">
              <a:off x="2160" y="8993"/>
              <a:ext cx="0" cy="705"/>
            </a:xfrm>
            <a:prstGeom prst="straightConnector1">
              <a:avLst/>
            </a:prstGeom>
            <a:noFill/>
            <a:ln w="9525">
              <a:solidFill>
                <a:srgbClr val="000000"/>
              </a:solidFill>
              <a:round/>
              <a:headEnd/>
              <a:tailEnd type="triangle" w="med" len="med"/>
            </a:ln>
          </p:spPr>
        </p:cxnSp>
        <p:cxnSp>
          <p:nvCxnSpPr>
            <p:cNvPr id="25" name="AutoShape 20"/>
            <p:cNvCxnSpPr>
              <a:cxnSpLocks noChangeShapeType="1"/>
            </p:cNvCxnSpPr>
            <p:nvPr/>
          </p:nvCxnSpPr>
          <p:spPr bwMode="auto">
            <a:xfrm flipV="1">
              <a:off x="3909" y="8993"/>
              <a:ext cx="0" cy="705"/>
            </a:xfrm>
            <a:prstGeom prst="straightConnector1">
              <a:avLst/>
            </a:prstGeom>
            <a:noFill/>
            <a:ln w="9525">
              <a:solidFill>
                <a:srgbClr val="000000"/>
              </a:solidFill>
              <a:round/>
              <a:headEnd/>
              <a:tailEnd type="triangle" w="med" len="med"/>
            </a:ln>
          </p:spPr>
        </p:cxnSp>
        <p:cxnSp>
          <p:nvCxnSpPr>
            <p:cNvPr id="26" name="AutoShape 21"/>
            <p:cNvCxnSpPr>
              <a:cxnSpLocks noChangeShapeType="1"/>
            </p:cNvCxnSpPr>
            <p:nvPr/>
          </p:nvCxnSpPr>
          <p:spPr bwMode="auto">
            <a:xfrm flipV="1">
              <a:off x="5581" y="8993"/>
              <a:ext cx="0" cy="705"/>
            </a:xfrm>
            <a:prstGeom prst="straightConnector1">
              <a:avLst/>
            </a:prstGeom>
            <a:noFill/>
            <a:ln w="9525">
              <a:solidFill>
                <a:srgbClr val="000000"/>
              </a:solidFill>
              <a:round/>
              <a:headEnd/>
              <a:tailEnd type="triangle" w="med" len="med"/>
            </a:ln>
          </p:spPr>
        </p:cxnSp>
        <p:cxnSp>
          <p:nvCxnSpPr>
            <p:cNvPr id="27" name="AutoShape 22"/>
            <p:cNvCxnSpPr>
              <a:cxnSpLocks noChangeShapeType="1"/>
            </p:cNvCxnSpPr>
            <p:nvPr/>
          </p:nvCxnSpPr>
          <p:spPr bwMode="auto">
            <a:xfrm flipV="1">
              <a:off x="7303" y="8993"/>
              <a:ext cx="0" cy="705"/>
            </a:xfrm>
            <a:prstGeom prst="straightConnector1">
              <a:avLst/>
            </a:prstGeom>
            <a:noFill/>
            <a:ln w="9525">
              <a:solidFill>
                <a:srgbClr val="000000"/>
              </a:solidFill>
              <a:round/>
              <a:headEnd/>
              <a:tailEnd type="triangle" w="med" len="med"/>
            </a:ln>
          </p:spPr>
        </p:cxnSp>
        <p:cxnSp>
          <p:nvCxnSpPr>
            <p:cNvPr id="28" name="AutoShape 23"/>
            <p:cNvCxnSpPr>
              <a:cxnSpLocks noChangeShapeType="1"/>
            </p:cNvCxnSpPr>
            <p:nvPr/>
          </p:nvCxnSpPr>
          <p:spPr bwMode="auto">
            <a:xfrm flipV="1">
              <a:off x="8878" y="8993"/>
              <a:ext cx="0" cy="705"/>
            </a:xfrm>
            <a:prstGeom prst="straightConnector1">
              <a:avLst/>
            </a:prstGeom>
            <a:noFill/>
            <a:ln w="9525">
              <a:solidFill>
                <a:srgbClr val="000000"/>
              </a:solidFill>
              <a:round/>
              <a:headEnd/>
              <a:tailEnd type="triangle" w="med" len="med"/>
            </a:ln>
          </p:spPr>
        </p:cxnSp>
        <p:cxnSp>
          <p:nvCxnSpPr>
            <p:cNvPr id="29" name="AutoShape 24"/>
            <p:cNvCxnSpPr>
              <a:cxnSpLocks noChangeShapeType="1"/>
            </p:cNvCxnSpPr>
            <p:nvPr/>
          </p:nvCxnSpPr>
          <p:spPr bwMode="auto">
            <a:xfrm flipV="1">
              <a:off x="10627" y="8993"/>
              <a:ext cx="0" cy="705"/>
            </a:xfrm>
            <a:prstGeom prst="straightConnector1">
              <a:avLst/>
            </a:prstGeom>
            <a:noFill/>
            <a:ln w="9525">
              <a:solidFill>
                <a:srgbClr val="000000"/>
              </a:solidFill>
              <a:round/>
              <a:headEnd/>
              <a:tailEnd type="triangle" w="med" len="med"/>
            </a:ln>
          </p:spPr>
        </p:cxnSp>
        <p:cxnSp>
          <p:nvCxnSpPr>
            <p:cNvPr id="30" name="AutoShape 25"/>
            <p:cNvCxnSpPr>
              <a:cxnSpLocks noChangeShapeType="1"/>
            </p:cNvCxnSpPr>
            <p:nvPr/>
          </p:nvCxnSpPr>
          <p:spPr bwMode="auto">
            <a:xfrm flipV="1">
              <a:off x="12299" y="8993"/>
              <a:ext cx="0" cy="705"/>
            </a:xfrm>
            <a:prstGeom prst="straightConnector1">
              <a:avLst/>
            </a:prstGeom>
            <a:noFill/>
            <a:ln w="9525">
              <a:solidFill>
                <a:srgbClr val="000000"/>
              </a:solidFill>
              <a:round/>
              <a:headEnd/>
              <a:tailEnd type="triangle" w="med" len="med"/>
            </a:ln>
          </p:spPr>
        </p:cxnSp>
        <p:cxnSp>
          <p:nvCxnSpPr>
            <p:cNvPr id="31" name="AutoShape 26"/>
            <p:cNvCxnSpPr>
              <a:cxnSpLocks noChangeShapeType="1"/>
            </p:cNvCxnSpPr>
            <p:nvPr/>
          </p:nvCxnSpPr>
          <p:spPr bwMode="auto">
            <a:xfrm flipV="1">
              <a:off x="13827" y="8993"/>
              <a:ext cx="0" cy="705"/>
            </a:xfrm>
            <a:prstGeom prst="straightConnector1">
              <a:avLst/>
            </a:prstGeom>
            <a:noFill/>
            <a:ln w="9525">
              <a:solidFill>
                <a:srgbClr val="000000"/>
              </a:solidFill>
              <a:round/>
              <a:headEnd/>
              <a:tailEnd type="triangle" w="med" len="med"/>
            </a:ln>
          </p:spPr>
        </p:cxnSp>
        <p:sp>
          <p:nvSpPr>
            <p:cNvPr id="32" name="Rectangle 27"/>
            <p:cNvSpPr>
              <a:spLocks noChangeArrowheads="1"/>
            </p:cNvSpPr>
            <p:nvPr/>
          </p:nvSpPr>
          <p:spPr bwMode="auto">
            <a:xfrm>
              <a:off x="2727" y="5731"/>
              <a:ext cx="966" cy="967"/>
            </a:xfrm>
            <a:prstGeom prst="rect">
              <a:avLst/>
            </a:prstGeom>
            <a:solidFill>
              <a:srgbClr val="FFFFFF"/>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12</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33" name="Rectangle 28"/>
            <p:cNvSpPr>
              <a:spLocks noChangeArrowheads="1"/>
            </p:cNvSpPr>
            <p:nvPr/>
          </p:nvSpPr>
          <p:spPr bwMode="auto">
            <a:xfrm>
              <a:off x="9185" y="5819"/>
              <a:ext cx="966" cy="967"/>
            </a:xfrm>
            <a:prstGeom prst="rect">
              <a:avLst/>
            </a:prstGeom>
            <a:solidFill>
              <a:srgbClr val="FFFFFF"/>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56</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34" name="Rectangle 29"/>
            <p:cNvSpPr>
              <a:spLocks noChangeArrowheads="1"/>
            </p:cNvSpPr>
            <p:nvPr/>
          </p:nvSpPr>
          <p:spPr bwMode="auto">
            <a:xfrm>
              <a:off x="5849" y="5731"/>
              <a:ext cx="966" cy="967"/>
            </a:xfrm>
            <a:prstGeom prst="rect">
              <a:avLst/>
            </a:prstGeom>
            <a:solidFill>
              <a:srgbClr val="FFFFFF"/>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34</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35" name="Rectangle 30"/>
            <p:cNvSpPr>
              <a:spLocks noChangeArrowheads="1"/>
            </p:cNvSpPr>
            <p:nvPr/>
          </p:nvSpPr>
          <p:spPr bwMode="auto">
            <a:xfrm>
              <a:off x="12568" y="5819"/>
              <a:ext cx="966" cy="967"/>
            </a:xfrm>
            <a:prstGeom prst="rect">
              <a:avLst/>
            </a:prstGeom>
            <a:solidFill>
              <a:srgbClr val="FFFFFF"/>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78</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36" name="AutoShape 31"/>
            <p:cNvCxnSpPr>
              <a:cxnSpLocks noChangeShapeType="1"/>
            </p:cNvCxnSpPr>
            <p:nvPr/>
          </p:nvCxnSpPr>
          <p:spPr bwMode="auto">
            <a:xfrm flipV="1">
              <a:off x="2263" y="6921"/>
              <a:ext cx="780" cy="798"/>
            </a:xfrm>
            <a:prstGeom prst="straightConnector1">
              <a:avLst/>
            </a:prstGeom>
            <a:noFill/>
            <a:ln w="9525">
              <a:solidFill>
                <a:srgbClr val="000000"/>
              </a:solidFill>
              <a:round/>
              <a:headEnd/>
              <a:tailEnd type="triangle" w="med" len="med"/>
            </a:ln>
          </p:spPr>
        </p:cxnSp>
        <p:cxnSp>
          <p:nvCxnSpPr>
            <p:cNvPr id="37" name="AutoShape 32"/>
            <p:cNvCxnSpPr>
              <a:cxnSpLocks noChangeShapeType="1"/>
            </p:cNvCxnSpPr>
            <p:nvPr/>
          </p:nvCxnSpPr>
          <p:spPr bwMode="auto">
            <a:xfrm flipV="1">
              <a:off x="5378" y="6921"/>
              <a:ext cx="780" cy="798"/>
            </a:xfrm>
            <a:prstGeom prst="straightConnector1">
              <a:avLst/>
            </a:prstGeom>
            <a:noFill/>
            <a:ln w="9525">
              <a:solidFill>
                <a:srgbClr val="000000"/>
              </a:solidFill>
              <a:round/>
              <a:headEnd/>
              <a:tailEnd type="triangle" w="med" len="med"/>
            </a:ln>
          </p:spPr>
        </p:cxnSp>
        <p:cxnSp>
          <p:nvCxnSpPr>
            <p:cNvPr id="38" name="AutoShape 33"/>
            <p:cNvCxnSpPr>
              <a:cxnSpLocks noChangeShapeType="1"/>
            </p:cNvCxnSpPr>
            <p:nvPr/>
          </p:nvCxnSpPr>
          <p:spPr bwMode="auto">
            <a:xfrm flipV="1">
              <a:off x="12185" y="6921"/>
              <a:ext cx="780" cy="798"/>
            </a:xfrm>
            <a:prstGeom prst="straightConnector1">
              <a:avLst/>
            </a:prstGeom>
            <a:noFill/>
            <a:ln w="9525">
              <a:solidFill>
                <a:srgbClr val="000000"/>
              </a:solidFill>
              <a:round/>
              <a:headEnd/>
              <a:tailEnd type="triangle" w="med" len="med"/>
            </a:ln>
          </p:spPr>
        </p:cxnSp>
        <p:cxnSp>
          <p:nvCxnSpPr>
            <p:cNvPr id="39" name="AutoShape 34"/>
            <p:cNvCxnSpPr>
              <a:cxnSpLocks noChangeShapeType="1"/>
            </p:cNvCxnSpPr>
            <p:nvPr/>
          </p:nvCxnSpPr>
          <p:spPr bwMode="auto">
            <a:xfrm flipV="1">
              <a:off x="8805" y="6921"/>
              <a:ext cx="780" cy="798"/>
            </a:xfrm>
            <a:prstGeom prst="straightConnector1">
              <a:avLst/>
            </a:prstGeom>
            <a:noFill/>
            <a:ln w="9525">
              <a:solidFill>
                <a:srgbClr val="000000"/>
              </a:solidFill>
              <a:round/>
              <a:headEnd/>
              <a:tailEnd type="triangle" w="med" len="med"/>
            </a:ln>
          </p:spPr>
        </p:cxnSp>
        <p:cxnSp>
          <p:nvCxnSpPr>
            <p:cNvPr id="40" name="AutoShape 35"/>
            <p:cNvCxnSpPr>
              <a:cxnSpLocks noChangeShapeType="1"/>
            </p:cNvCxnSpPr>
            <p:nvPr/>
          </p:nvCxnSpPr>
          <p:spPr bwMode="auto">
            <a:xfrm flipH="1" flipV="1">
              <a:off x="3322" y="6921"/>
              <a:ext cx="498" cy="798"/>
            </a:xfrm>
            <a:prstGeom prst="straightConnector1">
              <a:avLst/>
            </a:prstGeom>
            <a:noFill/>
            <a:ln w="9525">
              <a:solidFill>
                <a:srgbClr val="000000"/>
              </a:solidFill>
              <a:round/>
              <a:headEnd/>
              <a:tailEnd type="triangle" w="med" len="med"/>
            </a:ln>
          </p:spPr>
        </p:cxnSp>
        <p:cxnSp>
          <p:nvCxnSpPr>
            <p:cNvPr id="41" name="AutoShape 36"/>
            <p:cNvCxnSpPr>
              <a:cxnSpLocks noChangeShapeType="1"/>
            </p:cNvCxnSpPr>
            <p:nvPr/>
          </p:nvCxnSpPr>
          <p:spPr bwMode="auto">
            <a:xfrm flipH="1" flipV="1">
              <a:off x="6516" y="6921"/>
              <a:ext cx="498" cy="798"/>
            </a:xfrm>
            <a:prstGeom prst="straightConnector1">
              <a:avLst/>
            </a:prstGeom>
            <a:noFill/>
            <a:ln w="9525">
              <a:solidFill>
                <a:srgbClr val="000000"/>
              </a:solidFill>
              <a:round/>
              <a:headEnd/>
              <a:tailEnd type="triangle" w="med" len="med"/>
            </a:ln>
          </p:spPr>
        </p:cxnSp>
        <p:cxnSp>
          <p:nvCxnSpPr>
            <p:cNvPr id="42" name="AutoShape 37"/>
            <p:cNvCxnSpPr>
              <a:cxnSpLocks noChangeShapeType="1"/>
            </p:cNvCxnSpPr>
            <p:nvPr/>
          </p:nvCxnSpPr>
          <p:spPr bwMode="auto">
            <a:xfrm flipH="1" flipV="1">
              <a:off x="13170" y="6921"/>
              <a:ext cx="498" cy="798"/>
            </a:xfrm>
            <a:prstGeom prst="straightConnector1">
              <a:avLst/>
            </a:prstGeom>
            <a:noFill/>
            <a:ln w="9525">
              <a:solidFill>
                <a:srgbClr val="000000"/>
              </a:solidFill>
              <a:round/>
              <a:headEnd/>
              <a:tailEnd type="triangle" w="med" len="med"/>
            </a:ln>
          </p:spPr>
        </p:cxnSp>
        <p:cxnSp>
          <p:nvCxnSpPr>
            <p:cNvPr id="43" name="AutoShape 38"/>
            <p:cNvCxnSpPr>
              <a:cxnSpLocks noChangeShapeType="1"/>
            </p:cNvCxnSpPr>
            <p:nvPr/>
          </p:nvCxnSpPr>
          <p:spPr bwMode="auto">
            <a:xfrm flipH="1" flipV="1">
              <a:off x="9908" y="6921"/>
              <a:ext cx="498" cy="798"/>
            </a:xfrm>
            <a:prstGeom prst="straightConnector1">
              <a:avLst/>
            </a:prstGeom>
            <a:noFill/>
            <a:ln w="9525">
              <a:solidFill>
                <a:srgbClr val="000000"/>
              </a:solidFill>
              <a:round/>
              <a:headEnd/>
              <a:tailEnd type="triangle" w="med" len="med"/>
            </a:ln>
          </p:spPr>
        </p:cxnSp>
        <p:sp>
          <p:nvSpPr>
            <p:cNvPr id="44" name="Rectangle 39"/>
            <p:cNvSpPr>
              <a:spLocks noChangeArrowheads="1"/>
            </p:cNvSpPr>
            <p:nvPr/>
          </p:nvSpPr>
          <p:spPr bwMode="auto">
            <a:xfrm>
              <a:off x="4247" y="3850"/>
              <a:ext cx="1464" cy="967"/>
            </a:xfrm>
            <a:prstGeom prst="rect">
              <a:avLst/>
            </a:prstGeom>
            <a:solidFill>
              <a:srgbClr val="FFFFFF"/>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1234</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45" name="Rectangle 40"/>
            <p:cNvSpPr>
              <a:spLocks noChangeArrowheads="1"/>
            </p:cNvSpPr>
            <p:nvPr/>
          </p:nvSpPr>
          <p:spPr bwMode="auto">
            <a:xfrm>
              <a:off x="10835" y="3703"/>
              <a:ext cx="1464" cy="967"/>
            </a:xfrm>
            <a:prstGeom prst="rect">
              <a:avLst/>
            </a:prstGeom>
            <a:solidFill>
              <a:srgbClr val="FFFFFF"/>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5678</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46" name="AutoShape 41"/>
            <p:cNvCxnSpPr>
              <a:cxnSpLocks noChangeShapeType="1"/>
            </p:cNvCxnSpPr>
            <p:nvPr/>
          </p:nvCxnSpPr>
          <p:spPr bwMode="auto">
            <a:xfrm flipV="1">
              <a:off x="3719" y="4984"/>
              <a:ext cx="647" cy="747"/>
            </a:xfrm>
            <a:prstGeom prst="straightConnector1">
              <a:avLst/>
            </a:prstGeom>
            <a:noFill/>
            <a:ln w="9525">
              <a:solidFill>
                <a:srgbClr val="000000"/>
              </a:solidFill>
              <a:round/>
              <a:headEnd/>
              <a:tailEnd type="triangle" w="med" len="med"/>
            </a:ln>
          </p:spPr>
        </p:cxnSp>
        <p:cxnSp>
          <p:nvCxnSpPr>
            <p:cNvPr id="47" name="AutoShape 42"/>
            <p:cNvCxnSpPr>
              <a:cxnSpLocks noChangeShapeType="1"/>
            </p:cNvCxnSpPr>
            <p:nvPr/>
          </p:nvCxnSpPr>
          <p:spPr bwMode="auto">
            <a:xfrm flipV="1">
              <a:off x="10076" y="4766"/>
              <a:ext cx="966" cy="965"/>
            </a:xfrm>
            <a:prstGeom prst="straightConnector1">
              <a:avLst/>
            </a:prstGeom>
            <a:noFill/>
            <a:ln w="9525">
              <a:solidFill>
                <a:srgbClr val="000000"/>
              </a:solidFill>
              <a:round/>
              <a:headEnd/>
              <a:tailEnd type="triangle" w="med" len="med"/>
            </a:ln>
          </p:spPr>
        </p:cxnSp>
        <p:cxnSp>
          <p:nvCxnSpPr>
            <p:cNvPr id="48" name="AutoShape 43"/>
            <p:cNvCxnSpPr>
              <a:cxnSpLocks noChangeShapeType="1"/>
            </p:cNvCxnSpPr>
            <p:nvPr/>
          </p:nvCxnSpPr>
          <p:spPr bwMode="auto">
            <a:xfrm flipH="1" flipV="1">
              <a:off x="11762" y="4766"/>
              <a:ext cx="744" cy="965"/>
            </a:xfrm>
            <a:prstGeom prst="straightConnector1">
              <a:avLst/>
            </a:prstGeom>
            <a:noFill/>
            <a:ln w="9525">
              <a:solidFill>
                <a:srgbClr val="000000"/>
              </a:solidFill>
              <a:round/>
              <a:headEnd/>
              <a:tailEnd type="triangle" w="med" len="med"/>
            </a:ln>
          </p:spPr>
        </p:cxnSp>
        <p:cxnSp>
          <p:nvCxnSpPr>
            <p:cNvPr id="49" name="AutoShape 44"/>
            <p:cNvCxnSpPr>
              <a:cxnSpLocks noChangeShapeType="1"/>
            </p:cNvCxnSpPr>
            <p:nvPr/>
          </p:nvCxnSpPr>
          <p:spPr bwMode="auto">
            <a:xfrm flipH="1" flipV="1">
              <a:off x="5554" y="4893"/>
              <a:ext cx="498" cy="745"/>
            </a:xfrm>
            <a:prstGeom prst="straightConnector1">
              <a:avLst/>
            </a:prstGeom>
            <a:noFill/>
            <a:ln w="9525">
              <a:solidFill>
                <a:srgbClr val="000000"/>
              </a:solidFill>
              <a:round/>
              <a:headEnd/>
              <a:tailEnd type="triangle" w="med" len="med"/>
            </a:ln>
          </p:spPr>
        </p:cxnSp>
        <p:sp>
          <p:nvSpPr>
            <p:cNvPr id="50" name="Rectangle 45"/>
            <p:cNvSpPr>
              <a:spLocks noChangeArrowheads="1"/>
            </p:cNvSpPr>
            <p:nvPr/>
          </p:nvSpPr>
          <p:spPr bwMode="auto">
            <a:xfrm>
              <a:off x="7567" y="1793"/>
              <a:ext cx="1836" cy="1557"/>
            </a:xfrm>
            <a:prstGeom prst="rect">
              <a:avLst/>
            </a:prstGeom>
            <a:gradFill rotWithShape="0">
              <a:gsLst>
                <a:gs pos="0">
                  <a:srgbClr val="92D050"/>
                </a:gs>
                <a:gs pos="100000">
                  <a:srgbClr val="B6DDE8"/>
                </a:gs>
              </a:gsLst>
              <a:lin ang="5400000" scaled="1"/>
            </a:gra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H</a:t>
              </a:r>
              <a:r>
                <a:rPr kumimoji="0" lang="es-ES" sz="1800" b="1" i="0" u="none" strike="noStrike" cap="none" normalizeH="0" baseline="-25000" dirty="0" smtClean="0">
                  <a:ln>
                    <a:noFill/>
                  </a:ln>
                  <a:solidFill>
                    <a:schemeClr val="tx1"/>
                  </a:solidFill>
                  <a:effectLst/>
                  <a:latin typeface="Calibri" pitchFamily="34" charset="0"/>
                  <a:cs typeface="Arial" pitchFamily="34" charset="0"/>
                </a:rPr>
                <a:t>12345678</a:t>
              </a:r>
              <a:br>
                <a:rPr kumimoji="0" lang="es-ES" sz="1800" b="1" i="0" u="none" strike="noStrike" cap="none" normalizeH="0" baseline="-25000" dirty="0" smtClean="0">
                  <a:ln>
                    <a:noFill/>
                  </a:ln>
                  <a:solidFill>
                    <a:schemeClr val="tx1"/>
                  </a:solidFill>
                  <a:effectLst/>
                  <a:latin typeface="Calibri" pitchFamily="34" charset="0"/>
                  <a:cs typeface="Arial" pitchFamily="34" charset="0"/>
                </a:rPr>
              </a:br>
              <a:r>
                <a:rPr kumimoji="0" lang="es-ES" sz="1800" b="1" i="0" u="none" strike="noStrike" cap="none" normalizeH="0" baseline="-25000" dirty="0" smtClean="0">
                  <a:ln>
                    <a:noFill/>
                  </a:ln>
                  <a:solidFill>
                    <a:schemeClr val="tx1"/>
                  </a:solidFill>
                  <a:effectLst/>
                  <a:latin typeface="Calibri" pitchFamily="34" charset="0"/>
                  <a:cs typeface="Arial" pitchFamily="34" charset="0"/>
                </a:rPr>
                <a:t>Merkle root</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51" name="AutoShape 46"/>
            <p:cNvCxnSpPr>
              <a:cxnSpLocks noChangeShapeType="1"/>
            </p:cNvCxnSpPr>
            <p:nvPr/>
          </p:nvCxnSpPr>
          <p:spPr bwMode="auto">
            <a:xfrm flipV="1">
              <a:off x="5876" y="3247"/>
              <a:ext cx="1706" cy="603"/>
            </a:xfrm>
            <a:prstGeom prst="straightConnector1">
              <a:avLst/>
            </a:prstGeom>
            <a:noFill/>
            <a:ln w="9525">
              <a:solidFill>
                <a:srgbClr val="000000"/>
              </a:solidFill>
              <a:round/>
              <a:headEnd/>
              <a:tailEnd type="triangle" w="med" len="med"/>
            </a:ln>
          </p:spPr>
        </p:cxnSp>
        <p:cxnSp>
          <p:nvCxnSpPr>
            <p:cNvPr id="52" name="AutoShape 47"/>
            <p:cNvCxnSpPr>
              <a:cxnSpLocks noChangeShapeType="1"/>
            </p:cNvCxnSpPr>
            <p:nvPr/>
          </p:nvCxnSpPr>
          <p:spPr bwMode="auto">
            <a:xfrm flipH="1" flipV="1">
              <a:off x="9403" y="3350"/>
              <a:ext cx="1453" cy="588"/>
            </a:xfrm>
            <a:prstGeom prst="straightConnector1">
              <a:avLst/>
            </a:prstGeom>
            <a:noFill/>
            <a:ln w="9525">
              <a:solidFill>
                <a:srgbClr val="000000"/>
              </a:solidFill>
              <a:round/>
              <a:headEnd/>
              <a:tailEnd type="triangle" w="med" len="med"/>
            </a:ln>
          </p:spPr>
        </p:cxnSp>
      </p:grpSp>
      <p:sp>
        <p:nvSpPr>
          <p:cNvPr id="54" name="53 CuadroTexto"/>
          <p:cNvSpPr txBox="1"/>
          <p:nvPr/>
        </p:nvSpPr>
        <p:spPr>
          <a:xfrm>
            <a:off x="285720" y="1357298"/>
            <a:ext cx="2387064" cy="369332"/>
          </a:xfrm>
          <a:prstGeom prst="rect">
            <a:avLst/>
          </a:prstGeom>
          <a:noFill/>
        </p:spPr>
        <p:txBody>
          <a:bodyPr wrap="none" rtlCol="0">
            <a:spAutoFit/>
          </a:bodyPr>
          <a:lstStyle/>
          <a:p>
            <a:r>
              <a:rPr lang="es-ES" b="1" dirty="0" smtClean="0">
                <a:solidFill>
                  <a:srgbClr val="FF0000"/>
                </a:solidFill>
              </a:rPr>
              <a:t>Encabezado del Bloque</a:t>
            </a:r>
            <a:endParaRPr lang="es-ES" b="1" dirty="0">
              <a:solidFill>
                <a:srgbClr val="FF0000"/>
              </a:solidFill>
            </a:endParaRPr>
          </a:p>
        </p:txBody>
      </p:sp>
      <p:cxnSp>
        <p:nvCxnSpPr>
          <p:cNvPr id="56" name="55 Conector recto de flecha"/>
          <p:cNvCxnSpPr>
            <a:stCxn id="54" idx="3"/>
          </p:cNvCxnSpPr>
          <p:nvPr/>
        </p:nvCxnSpPr>
        <p:spPr>
          <a:xfrm flipV="1">
            <a:off x="2672784" y="1500174"/>
            <a:ext cx="399018" cy="41790"/>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714744" y="142852"/>
            <a:ext cx="1143008" cy="5000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 name="2 CuadroTexto"/>
          <p:cNvSpPr txBox="1"/>
          <p:nvPr/>
        </p:nvSpPr>
        <p:spPr>
          <a:xfrm>
            <a:off x="3857620" y="142852"/>
            <a:ext cx="777777" cy="523220"/>
          </a:xfrm>
          <a:prstGeom prst="rect">
            <a:avLst/>
          </a:prstGeom>
          <a:noFill/>
        </p:spPr>
        <p:txBody>
          <a:bodyPr wrap="none" rtlCol="0">
            <a:spAutoFit/>
          </a:bodyPr>
          <a:lstStyle/>
          <a:p>
            <a:r>
              <a:rPr lang="es-ES" sz="1400" b="1" dirty="0" smtClean="0"/>
              <a:t>Bloque:</a:t>
            </a:r>
            <a:br>
              <a:rPr lang="es-ES" sz="1400" b="1" dirty="0" smtClean="0"/>
            </a:br>
            <a:r>
              <a:rPr lang="es-ES" sz="1400" b="1" dirty="0" smtClean="0"/>
              <a:t>840.190</a:t>
            </a:r>
            <a:endParaRPr lang="es-ES" sz="1400" b="1" dirty="0"/>
          </a:p>
        </p:txBody>
      </p:sp>
      <p:graphicFrame>
        <p:nvGraphicFramePr>
          <p:cNvPr id="6" name="5 Tabla"/>
          <p:cNvGraphicFramePr>
            <a:graphicFrameLocks noGrp="1"/>
          </p:cNvGraphicFramePr>
          <p:nvPr/>
        </p:nvGraphicFramePr>
        <p:xfrm>
          <a:off x="3143240" y="1071546"/>
          <a:ext cx="2405058" cy="1120295"/>
        </p:xfrm>
        <a:graphic>
          <a:graphicData uri="http://schemas.openxmlformats.org/drawingml/2006/table">
            <a:tbl>
              <a:tblPr firstRow="1" bandRow="1">
                <a:tableStyleId>{5C22544A-7EE6-4342-B048-85BDC9FD1C3A}</a:tableStyleId>
              </a:tblPr>
              <a:tblGrid>
                <a:gridCol w="801686"/>
                <a:gridCol w="801686"/>
                <a:gridCol w="801686"/>
              </a:tblGrid>
              <a:tr h="480215">
                <a:tc>
                  <a:txBody>
                    <a:bodyPr/>
                    <a:lstStyle/>
                    <a:p>
                      <a:pPr algn="ctr"/>
                      <a:r>
                        <a:rPr lang="es-ES" sz="1200" b="1" dirty="0" smtClean="0">
                          <a:solidFill>
                            <a:schemeClr val="tx1"/>
                          </a:solidFill>
                        </a:rPr>
                        <a:t>Registro</a:t>
                      </a:r>
                      <a:endParaRPr lang="es-ES" sz="1200" b="1" dirty="0">
                        <a:solidFill>
                          <a:schemeClr val="tx1"/>
                        </a:solidFill>
                      </a:endParaRPr>
                    </a:p>
                  </a:txBody>
                  <a:tcPr>
                    <a:solidFill>
                      <a:srgbClr val="92D050"/>
                    </a:solidFill>
                  </a:tcPr>
                </a:tc>
                <a:tc>
                  <a:txBody>
                    <a:bodyPr/>
                    <a:lstStyle/>
                    <a:p>
                      <a:pPr algn="ctr"/>
                      <a:r>
                        <a:rPr lang="es-ES" sz="1200" b="1" dirty="0" smtClean="0">
                          <a:solidFill>
                            <a:schemeClr val="tx1"/>
                          </a:solidFill>
                        </a:rPr>
                        <a:t>Hash Anterior</a:t>
                      </a:r>
                      <a:endParaRPr lang="es-ES" sz="1200" b="1" dirty="0">
                        <a:solidFill>
                          <a:schemeClr val="tx1"/>
                        </a:solidFill>
                      </a:endParaRPr>
                    </a:p>
                  </a:txBody>
                  <a:tcPr>
                    <a:solidFill>
                      <a:srgbClr val="92D050"/>
                    </a:solidFill>
                  </a:tcPr>
                </a:tc>
                <a:tc>
                  <a:txBody>
                    <a:bodyPr/>
                    <a:lstStyle/>
                    <a:p>
                      <a:r>
                        <a:rPr lang="es-ES" sz="1200" b="1" dirty="0" smtClean="0">
                          <a:solidFill>
                            <a:schemeClr val="tx1"/>
                          </a:solidFill>
                        </a:rPr>
                        <a:t/>
                      </a:r>
                      <a:br>
                        <a:rPr lang="es-ES" sz="1200" b="1" dirty="0" smtClean="0">
                          <a:solidFill>
                            <a:schemeClr val="tx1"/>
                          </a:solidFill>
                        </a:rPr>
                      </a:br>
                      <a:r>
                        <a:rPr lang="es-ES" sz="1200" b="1" dirty="0" smtClean="0">
                          <a:solidFill>
                            <a:schemeClr val="tx1"/>
                          </a:solidFill>
                        </a:rPr>
                        <a:t>Timeout</a:t>
                      </a:r>
                      <a:endParaRPr lang="es-ES" sz="1200" b="1" dirty="0">
                        <a:solidFill>
                          <a:schemeClr val="tx1"/>
                        </a:solidFill>
                      </a:endParaRPr>
                    </a:p>
                  </a:txBody>
                  <a:tcPr>
                    <a:solidFill>
                      <a:srgbClr val="92D050"/>
                    </a:solidFill>
                  </a:tcPr>
                </a:tc>
              </a:tr>
              <a:tr h="480215">
                <a:tc>
                  <a:txBody>
                    <a:bodyPr/>
                    <a:lstStyle/>
                    <a:p>
                      <a:r>
                        <a:rPr lang="es-ES" sz="1200" b="1" dirty="0" smtClean="0">
                          <a:solidFill>
                            <a:schemeClr val="tx1"/>
                          </a:solidFill>
                        </a:rPr>
                        <a:t>Dificultad</a:t>
                      </a:r>
                      <a:endParaRPr lang="es-ES" sz="1200" b="1" dirty="0">
                        <a:solidFill>
                          <a:schemeClr val="tx1"/>
                        </a:solidFill>
                      </a:endParaRPr>
                    </a:p>
                  </a:txBody>
                  <a:tcPr>
                    <a:solidFill>
                      <a:srgbClr val="92D050"/>
                    </a:solidFill>
                  </a:tcPr>
                </a:tc>
                <a:tc>
                  <a:txBody>
                    <a:bodyPr/>
                    <a:lstStyle/>
                    <a:p>
                      <a:r>
                        <a:rPr lang="es-ES" sz="1200" b="1" dirty="0" smtClean="0">
                          <a:solidFill>
                            <a:schemeClr val="tx1"/>
                          </a:solidFill>
                        </a:rPr>
                        <a:t>Hash: La Merkle root</a:t>
                      </a:r>
                      <a:endParaRPr lang="es-ES" sz="1200" b="1" dirty="0">
                        <a:solidFill>
                          <a:schemeClr val="tx1"/>
                        </a:solidFill>
                      </a:endParaRPr>
                    </a:p>
                  </a:txBody>
                  <a:tcPr>
                    <a:solidFill>
                      <a:srgbClr val="92D050"/>
                    </a:solidFill>
                  </a:tcPr>
                </a:tc>
                <a:tc>
                  <a:txBody>
                    <a:bodyPr/>
                    <a:lstStyle/>
                    <a:p>
                      <a:r>
                        <a:rPr lang="es-ES" sz="1200" b="1" dirty="0" smtClean="0">
                          <a:solidFill>
                            <a:schemeClr val="tx1"/>
                          </a:solidFill>
                        </a:rPr>
                        <a:t>Nonce</a:t>
                      </a:r>
                      <a:endParaRPr lang="es-ES" sz="1200" b="1" dirty="0">
                        <a:solidFill>
                          <a:schemeClr val="tx1"/>
                        </a:solidFill>
                      </a:endParaRPr>
                    </a:p>
                  </a:txBody>
                  <a:tcPr>
                    <a:solidFill>
                      <a:srgbClr val="92D050"/>
                    </a:solidFill>
                  </a:tcPr>
                </a:tc>
              </a:tr>
            </a:tbl>
          </a:graphicData>
        </a:graphic>
      </p:graphicFrame>
      <p:grpSp>
        <p:nvGrpSpPr>
          <p:cNvPr id="4" name="Group 2"/>
          <p:cNvGrpSpPr>
            <a:grpSpLocks/>
          </p:cNvGrpSpPr>
          <p:nvPr/>
        </p:nvGrpSpPr>
        <p:grpSpPr bwMode="auto">
          <a:xfrm>
            <a:off x="142844" y="2214554"/>
            <a:ext cx="7983479" cy="4496827"/>
            <a:chOff x="1761" y="1793"/>
            <a:chExt cx="12571" cy="9028"/>
          </a:xfrm>
        </p:grpSpPr>
        <p:sp>
          <p:nvSpPr>
            <p:cNvPr id="8" name="Rectangle 3"/>
            <p:cNvSpPr>
              <a:spLocks noChangeArrowheads="1"/>
            </p:cNvSpPr>
            <p:nvPr/>
          </p:nvSpPr>
          <p:spPr bwMode="auto">
            <a:xfrm>
              <a:off x="1761" y="9854"/>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T</a:t>
              </a:r>
              <a:r>
                <a:rPr kumimoji="0" lang="es-ES" sz="1800" b="1" i="0" u="none" strike="noStrike" cap="none" normalizeH="0" baseline="-25000" dirty="0" smtClean="0">
                  <a:ln>
                    <a:noFill/>
                  </a:ln>
                  <a:solidFill>
                    <a:schemeClr val="tx1"/>
                  </a:solidFill>
                  <a:effectLst/>
                  <a:latin typeface="Calibri" pitchFamily="34" charset="0"/>
                  <a:cs typeface="Arial" pitchFamily="34" charset="0"/>
                </a:rPr>
                <a:t>1</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4"/>
            <p:cNvSpPr>
              <a:spLocks noChangeArrowheads="1"/>
            </p:cNvSpPr>
            <p:nvPr/>
          </p:nvSpPr>
          <p:spPr bwMode="auto">
            <a:xfrm>
              <a:off x="3400" y="9854"/>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T</a:t>
              </a:r>
              <a:r>
                <a:rPr kumimoji="0" lang="es-ES" sz="1800" b="1" i="0" u="none" strike="noStrike" cap="none" normalizeH="0" baseline="-25000" dirty="0" smtClean="0">
                  <a:ln>
                    <a:noFill/>
                  </a:ln>
                  <a:solidFill>
                    <a:schemeClr val="tx1"/>
                  </a:solidFill>
                  <a:effectLst/>
                  <a:latin typeface="Calibri" pitchFamily="34" charset="0"/>
                  <a:cs typeface="Arial" pitchFamily="34" charset="0"/>
                </a:rPr>
                <a:t>2</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ectangle 5"/>
            <p:cNvSpPr>
              <a:spLocks noChangeArrowheads="1"/>
            </p:cNvSpPr>
            <p:nvPr/>
          </p:nvSpPr>
          <p:spPr bwMode="auto">
            <a:xfrm>
              <a:off x="6690" y="9854"/>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T</a:t>
              </a:r>
              <a:r>
                <a:rPr kumimoji="0" lang="es-ES" sz="1800" b="1" i="0" u="none" strike="noStrike" cap="none" normalizeH="0" baseline="-25000" dirty="0" smtClean="0">
                  <a:ln>
                    <a:noFill/>
                  </a:ln>
                  <a:solidFill>
                    <a:schemeClr val="tx1"/>
                  </a:solidFill>
                  <a:effectLst/>
                  <a:latin typeface="Calibri" pitchFamily="34" charset="0"/>
                  <a:cs typeface="Arial" pitchFamily="34" charset="0"/>
                </a:rPr>
                <a:t>4</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Rectangle 6"/>
            <p:cNvSpPr>
              <a:spLocks noChangeArrowheads="1"/>
            </p:cNvSpPr>
            <p:nvPr/>
          </p:nvSpPr>
          <p:spPr bwMode="auto">
            <a:xfrm>
              <a:off x="5086" y="9854"/>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T</a:t>
              </a:r>
              <a:r>
                <a:rPr kumimoji="0" lang="es-ES" sz="1800" b="1" i="0" u="none" strike="noStrike" cap="none" normalizeH="0" baseline="-25000" dirty="0" smtClean="0">
                  <a:ln>
                    <a:noFill/>
                  </a:ln>
                  <a:solidFill>
                    <a:schemeClr val="tx1"/>
                  </a:solidFill>
                  <a:effectLst/>
                  <a:latin typeface="Calibri" pitchFamily="34" charset="0"/>
                  <a:cs typeface="Arial" pitchFamily="34" charset="0"/>
                </a:rPr>
                <a:t>3</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Rectangle 7"/>
            <p:cNvSpPr>
              <a:spLocks noChangeArrowheads="1"/>
            </p:cNvSpPr>
            <p:nvPr/>
          </p:nvSpPr>
          <p:spPr bwMode="auto">
            <a:xfrm>
              <a:off x="8437" y="9854"/>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T</a:t>
              </a:r>
              <a:r>
                <a:rPr kumimoji="0" lang="es-ES" sz="1800" b="1" i="0" u="none" strike="noStrike" cap="none" normalizeH="0" baseline="-25000" dirty="0" smtClean="0">
                  <a:ln>
                    <a:noFill/>
                  </a:ln>
                  <a:solidFill>
                    <a:schemeClr val="tx1"/>
                  </a:solidFill>
                  <a:effectLst/>
                  <a:latin typeface="Calibri" pitchFamily="34" charset="0"/>
                  <a:cs typeface="Arial" pitchFamily="34" charset="0"/>
                </a:rPr>
                <a:t>5</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 name="Rectangle 8"/>
            <p:cNvSpPr>
              <a:spLocks noChangeArrowheads="1"/>
            </p:cNvSpPr>
            <p:nvPr/>
          </p:nvSpPr>
          <p:spPr bwMode="auto">
            <a:xfrm>
              <a:off x="10076" y="9854"/>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T</a:t>
              </a:r>
              <a:r>
                <a:rPr kumimoji="0" lang="es-ES" sz="1800" b="1" i="0" u="none" strike="noStrike" cap="none" normalizeH="0" baseline="-25000" dirty="0" smtClean="0">
                  <a:ln>
                    <a:noFill/>
                  </a:ln>
                  <a:solidFill>
                    <a:schemeClr val="tx1"/>
                  </a:solidFill>
                  <a:effectLst/>
                  <a:latin typeface="Calibri" pitchFamily="34" charset="0"/>
                  <a:cs typeface="Arial" pitchFamily="34" charset="0"/>
                </a:rPr>
                <a:t>6</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9"/>
            <p:cNvSpPr>
              <a:spLocks noChangeArrowheads="1"/>
            </p:cNvSpPr>
            <p:nvPr/>
          </p:nvSpPr>
          <p:spPr bwMode="auto">
            <a:xfrm>
              <a:off x="13366" y="9854"/>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T</a:t>
              </a:r>
              <a:r>
                <a:rPr kumimoji="0" lang="es-ES" sz="1800" b="1" i="0" u="none" strike="noStrike" cap="none" normalizeH="0" baseline="-25000" dirty="0" smtClean="0">
                  <a:ln>
                    <a:noFill/>
                  </a:ln>
                  <a:solidFill>
                    <a:schemeClr val="tx1"/>
                  </a:solidFill>
                  <a:effectLst/>
                  <a:latin typeface="Calibri" pitchFamily="34" charset="0"/>
                  <a:cs typeface="Arial" pitchFamily="34" charset="0"/>
                </a:rPr>
                <a:t>8</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 name="Rectangle 10"/>
            <p:cNvSpPr>
              <a:spLocks noChangeArrowheads="1"/>
            </p:cNvSpPr>
            <p:nvPr/>
          </p:nvSpPr>
          <p:spPr bwMode="auto">
            <a:xfrm>
              <a:off x="11762" y="9854"/>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T</a:t>
              </a:r>
              <a:r>
                <a:rPr kumimoji="0" lang="es-ES" sz="1800" b="1" i="0" u="none" strike="noStrike" cap="none" normalizeH="0" baseline="-25000" dirty="0" smtClean="0">
                  <a:ln>
                    <a:noFill/>
                  </a:ln>
                  <a:solidFill>
                    <a:schemeClr val="tx1"/>
                  </a:solidFill>
                  <a:effectLst/>
                  <a:latin typeface="Calibri" pitchFamily="34" charset="0"/>
                  <a:cs typeface="Arial" pitchFamily="34" charset="0"/>
                </a:rPr>
                <a:t>7</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Rectangle 11"/>
            <p:cNvSpPr>
              <a:spLocks noChangeArrowheads="1"/>
            </p:cNvSpPr>
            <p:nvPr/>
          </p:nvSpPr>
          <p:spPr bwMode="auto">
            <a:xfrm>
              <a:off x="1761" y="7861"/>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1</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Rectangle 12"/>
            <p:cNvSpPr>
              <a:spLocks noChangeArrowheads="1"/>
            </p:cNvSpPr>
            <p:nvPr/>
          </p:nvSpPr>
          <p:spPr bwMode="auto">
            <a:xfrm>
              <a:off x="3400" y="7861"/>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2</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8" name="Rectangle 13"/>
            <p:cNvSpPr>
              <a:spLocks noChangeArrowheads="1"/>
            </p:cNvSpPr>
            <p:nvPr/>
          </p:nvSpPr>
          <p:spPr bwMode="auto">
            <a:xfrm>
              <a:off x="6690" y="7861"/>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4</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Rectangle 14"/>
            <p:cNvSpPr>
              <a:spLocks noChangeArrowheads="1"/>
            </p:cNvSpPr>
            <p:nvPr/>
          </p:nvSpPr>
          <p:spPr bwMode="auto">
            <a:xfrm>
              <a:off x="5086" y="7861"/>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3</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20" name="Rectangle 15"/>
            <p:cNvSpPr>
              <a:spLocks noChangeArrowheads="1"/>
            </p:cNvSpPr>
            <p:nvPr/>
          </p:nvSpPr>
          <p:spPr bwMode="auto">
            <a:xfrm>
              <a:off x="8437" y="7861"/>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5</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Rectangle 16"/>
            <p:cNvSpPr>
              <a:spLocks noChangeArrowheads="1"/>
            </p:cNvSpPr>
            <p:nvPr/>
          </p:nvSpPr>
          <p:spPr bwMode="auto">
            <a:xfrm>
              <a:off x="10076" y="7861"/>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H</a:t>
              </a:r>
              <a:r>
                <a:rPr kumimoji="0" lang="es-ES" sz="1800" b="1" i="0" u="none" strike="noStrike" cap="none" normalizeH="0" baseline="-25000" dirty="0" smtClean="0">
                  <a:ln>
                    <a:noFill/>
                  </a:ln>
                  <a:solidFill>
                    <a:schemeClr val="tx1"/>
                  </a:solidFill>
                  <a:effectLst/>
                  <a:latin typeface="Calibri" pitchFamily="34" charset="0"/>
                  <a:cs typeface="Arial" pitchFamily="34" charset="0"/>
                </a:rPr>
                <a:t>6</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Rectangle 17"/>
            <p:cNvSpPr>
              <a:spLocks noChangeArrowheads="1"/>
            </p:cNvSpPr>
            <p:nvPr/>
          </p:nvSpPr>
          <p:spPr bwMode="auto">
            <a:xfrm>
              <a:off x="13366" y="7861"/>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8</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23" name="Rectangle 18"/>
            <p:cNvSpPr>
              <a:spLocks noChangeArrowheads="1"/>
            </p:cNvSpPr>
            <p:nvPr/>
          </p:nvSpPr>
          <p:spPr bwMode="auto">
            <a:xfrm>
              <a:off x="11762" y="7861"/>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H</a:t>
              </a:r>
              <a:r>
                <a:rPr kumimoji="0" lang="es-ES" sz="1800" b="1" i="0" u="none" strike="noStrike" cap="none" normalizeH="0" baseline="-25000" dirty="0" smtClean="0">
                  <a:ln>
                    <a:noFill/>
                  </a:ln>
                  <a:solidFill>
                    <a:schemeClr val="tx1"/>
                  </a:solidFill>
                  <a:effectLst/>
                  <a:latin typeface="Calibri" pitchFamily="34" charset="0"/>
                  <a:cs typeface="Arial" pitchFamily="34" charset="0"/>
                </a:rPr>
                <a:t>7</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24" name="AutoShape 19"/>
            <p:cNvCxnSpPr>
              <a:cxnSpLocks noChangeShapeType="1"/>
            </p:cNvCxnSpPr>
            <p:nvPr/>
          </p:nvCxnSpPr>
          <p:spPr bwMode="auto">
            <a:xfrm flipV="1">
              <a:off x="2160" y="8993"/>
              <a:ext cx="0" cy="705"/>
            </a:xfrm>
            <a:prstGeom prst="straightConnector1">
              <a:avLst/>
            </a:prstGeom>
            <a:noFill/>
            <a:ln w="9525">
              <a:solidFill>
                <a:srgbClr val="000000"/>
              </a:solidFill>
              <a:round/>
              <a:headEnd/>
              <a:tailEnd type="triangle" w="med" len="med"/>
            </a:ln>
          </p:spPr>
        </p:cxnSp>
        <p:cxnSp>
          <p:nvCxnSpPr>
            <p:cNvPr id="25" name="AutoShape 20"/>
            <p:cNvCxnSpPr>
              <a:cxnSpLocks noChangeShapeType="1"/>
            </p:cNvCxnSpPr>
            <p:nvPr/>
          </p:nvCxnSpPr>
          <p:spPr bwMode="auto">
            <a:xfrm flipV="1">
              <a:off x="3909" y="8993"/>
              <a:ext cx="0" cy="705"/>
            </a:xfrm>
            <a:prstGeom prst="straightConnector1">
              <a:avLst/>
            </a:prstGeom>
            <a:noFill/>
            <a:ln w="9525">
              <a:solidFill>
                <a:srgbClr val="000000"/>
              </a:solidFill>
              <a:round/>
              <a:headEnd/>
              <a:tailEnd type="triangle" w="med" len="med"/>
            </a:ln>
          </p:spPr>
        </p:cxnSp>
        <p:cxnSp>
          <p:nvCxnSpPr>
            <p:cNvPr id="26" name="AutoShape 21"/>
            <p:cNvCxnSpPr>
              <a:cxnSpLocks noChangeShapeType="1"/>
            </p:cNvCxnSpPr>
            <p:nvPr/>
          </p:nvCxnSpPr>
          <p:spPr bwMode="auto">
            <a:xfrm flipV="1">
              <a:off x="5581" y="8993"/>
              <a:ext cx="0" cy="705"/>
            </a:xfrm>
            <a:prstGeom prst="straightConnector1">
              <a:avLst/>
            </a:prstGeom>
            <a:noFill/>
            <a:ln w="9525">
              <a:solidFill>
                <a:srgbClr val="000000"/>
              </a:solidFill>
              <a:round/>
              <a:headEnd/>
              <a:tailEnd type="triangle" w="med" len="med"/>
            </a:ln>
          </p:spPr>
        </p:cxnSp>
        <p:cxnSp>
          <p:nvCxnSpPr>
            <p:cNvPr id="27" name="AutoShape 22"/>
            <p:cNvCxnSpPr>
              <a:cxnSpLocks noChangeShapeType="1"/>
            </p:cNvCxnSpPr>
            <p:nvPr/>
          </p:nvCxnSpPr>
          <p:spPr bwMode="auto">
            <a:xfrm flipV="1">
              <a:off x="7303" y="8993"/>
              <a:ext cx="0" cy="705"/>
            </a:xfrm>
            <a:prstGeom prst="straightConnector1">
              <a:avLst/>
            </a:prstGeom>
            <a:noFill/>
            <a:ln w="9525">
              <a:solidFill>
                <a:srgbClr val="000000"/>
              </a:solidFill>
              <a:round/>
              <a:headEnd/>
              <a:tailEnd type="triangle" w="med" len="med"/>
            </a:ln>
          </p:spPr>
        </p:cxnSp>
        <p:cxnSp>
          <p:nvCxnSpPr>
            <p:cNvPr id="28" name="AutoShape 23"/>
            <p:cNvCxnSpPr>
              <a:cxnSpLocks noChangeShapeType="1"/>
            </p:cNvCxnSpPr>
            <p:nvPr/>
          </p:nvCxnSpPr>
          <p:spPr bwMode="auto">
            <a:xfrm flipV="1">
              <a:off x="8878" y="8993"/>
              <a:ext cx="0" cy="705"/>
            </a:xfrm>
            <a:prstGeom prst="straightConnector1">
              <a:avLst/>
            </a:prstGeom>
            <a:noFill/>
            <a:ln w="9525">
              <a:solidFill>
                <a:srgbClr val="000000"/>
              </a:solidFill>
              <a:round/>
              <a:headEnd/>
              <a:tailEnd type="triangle" w="med" len="med"/>
            </a:ln>
          </p:spPr>
        </p:cxnSp>
        <p:cxnSp>
          <p:nvCxnSpPr>
            <p:cNvPr id="29" name="AutoShape 24"/>
            <p:cNvCxnSpPr>
              <a:cxnSpLocks noChangeShapeType="1"/>
            </p:cNvCxnSpPr>
            <p:nvPr/>
          </p:nvCxnSpPr>
          <p:spPr bwMode="auto">
            <a:xfrm flipV="1">
              <a:off x="10627" y="8993"/>
              <a:ext cx="0" cy="705"/>
            </a:xfrm>
            <a:prstGeom prst="straightConnector1">
              <a:avLst/>
            </a:prstGeom>
            <a:noFill/>
            <a:ln w="9525">
              <a:solidFill>
                <a:srgbClr val="000000"/>
              </a:solidFill>
              <a:round/>
              <a:headEnd/>
              <a:tailEnd type="triangle" w="med" len="med"/>
            </a:ln>
          </p:spPr>
        </p:cxnSp>
        <p:cxnSp>
          <p:nvCxnSpPr>
            <p:cNvPr id="30" name="AutoShape 25"/>
            <p:cNvCxnSpPr>
              <a:cxnSpLocks noChangeShapeType="1"/>
            </p:cNvCxnSpPr>
            <p:nvPr/>
          </p:nvCxnSpPr>
          <p:spPr bwMode="auto">
            <a:xfrm flipV="1">
              <a:off x="12299" y="8993"/>
              <a:ext cx="0" cy="705"/>
            </a:xfrm>
            <a:prstGeom prst="straightConnector1">
              <a:avLst/>
            </a:prstGeom>
            <a:noFill/>
            <a:ln w="9525">
              <a:solidFill>
                <a:srgbClr val="000000"/>
              </a:solidFill>
              <a:round/>
              <a:headEnd/>
              <a:tailEnd type="triangle" w="med" len="med"/>
            </a:ln>
          </p:spPr>
        </p:cxnSp>
        <p:cxnSp>
          <p:nvCxnSpPr>
            <p:cNvPr id="31" name="AutoShape 26"/>
            <p:cNvCxnSpPr>
              <a:cxnSpLocks noChangeShapeType="1"/>
            </p:cNvCxnSpPr>
            <p:nvPr/>
          </p:nvCxnSpPr>
          <p:spPr bwMode="auto">
            <a:xfrm flipV="1">
              <a:off x="13827" y="8993"/>
              <a:ext cx="0" cy="705"/>
            </a:xfrm>
            <a:prstGeom prst="straightConnector1">
              <a:avLst/>
            </a:prstGeom>
            <a:noFill/>
            <a:ln w="9525">
              <a:solidFill>
                <a:srgbClr val="000000"/>
              </a:solidFill>
              <a:round/>
              <a:headEnd/>
              <a:tailEnd type="triangle" w="med" len="med"/>
            </a:ln>
          </p:spPr>
        </p:cxnSp>
        <p:sp>
          <p:nvSpPr>
            <p:cNvPr id="32" name="Rectangle 27"/>
            <p:cNvSpPr>
              <a:spLocks noChangeArrowheads="1"/>
            </p:cNvSpPr>
            <p:nvPr/>
          </p:nvSpPr>
          <p:spPr bwMode="auto">
            <a:xfrm>
              <a:off x="2727" y="5731"/>
              <a:ext cx="966" cy="967"/>
            </a:xfrm>
            <a:prstGeom prst="rect">
              <a:avLst/>
            </a:prstGeom>
            <a:solidFill>
              <a:srgbClr val="FFFFFF"/>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12</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33" name="Rectangle 28"/>
            <p:cNvSpPr>
              <a:spLocks noChangeArrowheads="1"/>
            </p:cNvSpPr>
            <p:nvPr/>
          </p:nvSpPr>
          <p:spPr bwMode="auto">
            <a:xfrm>
              <a:off x="9185" y="5819"/>
              <a:ext cx="966" cy="967"/>
            </a:xfrm>
            <a:prstGeom prst="rect">
              <a:avLst/>
            </a:prstGeom>
            <a:solidFill>
              <a:srgbClr val="FFFFFF"/>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56</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34" name="Rectangle 29"/>
            <p:cNvSpPr>
              <a:spLocks noChangeArrowheads="1"/>
            </p:cNvSpPr>
            <p:nvPr/>
          </p:nvSpPr>
          <p:spPr bwMode="auto">
            <a:xfrm>
              <a:off x="5849" y="5731"/>
              <a:ext cx="966" cy="967"/>
            </a:xfrm>
            <a:prstGeom prst="rect">
              <a:avLst/>
            </a:prstGeom>
            <a:solidFill>
              <a:srgbClr val="FFFFFF"/>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34</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35" name="Rectangle 30"/>
            <p:cNvSpPr>
              <a:spLocks noChangeArrowheads="1"/>
            </p:cNvSpPr>
            <p:nvPr/>
          </p:nvSpPr>
          <p:spPr bwMode="auto">
            <a:xfrm>
              <a:off x="12568" y="5819"/>
              <a:ext cx="966" cy="967"/>
            </a:xfrm>
            <a:prstGeom prst="rect">
              <a:avLst/>
            </a:prstGeom>
            <a:solidFill>
              <a:srgbClr val="FFFFFF"/>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78</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36" name="AutoShape 31"/>
            <p:cNvCxnSpPr>
              <a:cxnSpLocks noChangeShapeType="1"/>
            </p:cNvCxnSpPr>
            <p:nvPr/>
          </p:nvCxnSpPr>
          <p:spPr bwMode="auto">
            <a:xfrm flipV="1">
              <a:off x="2263" y="6921"/>
              <a:ext cx="780" cy="798"/>
            </a:xfrm>
            <a:prstGeom prst="straightConnector1">
              <a:avLst/>
            </a:prstGeom>
            <a:noFill/>
            <a:ln w="9525">
              <a:solidFill>
                <a:srgbClr val="000000"/>
              </a:solidFill>
              <a:round/>
              <a:headEnd/>
              <a:tailEnd type="triangle" w="med" len="med"/>
            </a:ln>
          </p:spPr>
        </p:cxnSp>
        <p:cxnSp>
          <p:nvCxnSpPr>
            <p:cNvPr id="37" name="AutoShape 32"/>
            <p:cNvCxnSpPr>
              <a:cxnSpLocks noChangeShapeType="1"/>
            </p:cNvCxnSpPr>
            <p:nvPr/>
          </p:nvCxnSpPr>
          <p:spPr bwMode="auto">
            <a:xfrm flipV="1">
              <a:off x="5378" y="6921"/>
              <a:ext cx="780" cy="798"/>
            </a:xfrm>
            <a:prstGeom prst="straightConnector1">
              <a:avLst/>
            </a:prstGeom>
            <a:noFill/>
            <a:ln w="9525">
              <a:solidFill>
                <a:srgbClr val="000000"/>
              </a:solidFill>
              <a:round/>
              <a:headEnd/>
              <a:tailEnd type="triangle" w="med" len="med"/>
            </a:ln>
          </p:spPr>
        </p:cxnSp>
        <p:cxnSp>
          <p:nvCxnSpPr>
            <p:cNvPr id="38" name="AutoShape 33"/>
            <p:cNvCxnSpPr>
              <a:cxnSpLocks noChangeShapeType="1"/>
            </p:cNvCxnSpPr>
            <p:nvPr/>
          </p:nvCxnSpPr>
          <p:spPr bwMode="auto">
            <a:xfrm flipV="1">
              <a:off x="12185" y="6921"/>
              <a:ext cx="780" cy="798"/>
            </a:xfrm>
            <a:prstGeom prst="straightConnector1">
              <a:avLst/>
            </a:prstGeom>
            <a:noFill/>
            <a:ln w="9525">
              <a:solidFill>
                <a:srgbClr val="000000"/>
              </a:solidFill>
              <a:round/>
              <a:headEnd/>
              <a:tailEnd type="triangle" w="med" len="med"/>
            </a:ln>
          </p:spPr>
        </p:cxnSp>
        <p:cxnSp>
          <p:nvCxnSpPr>
            <p:cNvPr id="39" name="AutoShape 34"/>
            <p:cNvCxnSpPr>
              <a:cxnSpLocks noChangeShapeType="1"/>
            </p:cNvCxnSpPr>
            <p:nvPr/>
          </p:nvCxnSpPr>
          <p:spPr bwMode="auto">
            <a:xfrm flipV="1">
              <a:off x="8805" y="6921"/>
              <a:ext cx="780" cy="798"/>
            </a:xfrm>
            <a:prstGeom prst="straightConnector1">
              <a:avLst/>
            </a:prstGeom>
            <a:noFill/>
            <a:ln w="9525">
              <a:solidFill>
                <a:srgbClr val="000000"/>
              </a:solidFill>
              <a:round/>
              <a:headEnd/>
              <a:tailEnd type="triangle" w="med" len="med"/>
            </a:ln>
          </p:spPr>
        </p:cxnSp>
        <p:cxnSp>
          <p:nvCxnSpPr>
            <p:cNvPr id="40" name="AutoShape 35"/>
            <p:cNvCxnSpPr>
              <a:cxnSpLocks noChangeShapeType="1"/>
            </p:cNvCxnSpPr>
            <p:nvPr/>
          </p:nvCxnSpPr>
          <p:spPr bwMode="auto">
            <a:xfrm flipH="1" flipV="1">
              <a:off x="3322" y="6921"/>
              <a:ext cx="498" cy="798"/>
            </a:xfrm>
            <a:prstGeom prst="straightConnector1">
              <a:avLst/>
            </a:prstGeom>
            <a:noFill/>
            <a:ln w="9525">
              <a:solidFill>
                <a:srgbClr val="000000"/>
              </a:solidFill>
              <a:round/>
              <a:headEnd/>
              <a:tailEnd type="triangle" w="med" len="med"/>
            </a:ln>
          </p:spPr>
        </p:cxnSp>
        <p:cxnSp>
          <p:nvCxnSpPr>
            <p:cNvPr id="41" name="AutoShape 36"/>
            <p:cNvCxnSpPr>
              <a:cxnSpLocks noChangeShapeType="1"/>
            </p:cNvCxnSpPr>
            <p:nvPr/>
          </p:nvCxnSpPr>
          <p:spPr bwMode="auto">
            <a:xfrm flipH="1" flipV="1">
              <a:off x="6516" y="6921"/>
              <a:ext cx="498" cy="798"/>
            </a:xfrm>
            <a:prstGeom prst="straightConnector1">
              <a:avLst/>
            </a:prstGeom>
            <a:noFill/>
            <a:ln w="9525">
              <a:solidFill>
                <a:srgbClr val="000000"/>
              </a:solidFill>
              <a:round/>
              <a:headEnd/>
              <a:tailEnd type="triangle" w="med" len="med"/>
            </a:ln>
          </p:spPr>
        </p:cxnSp>
        <p:cxnSp>
          <p:nvCxnSpPr>
            <p:cNvPr id="42" name="AutoShape 37"/>
            <p:cNvCxnSpPr>
              <a:cxnSpLocks noChangeShapeType="1"/>
            </p:cNvCxnSpPr>
            <p:nvPr/>
          </p:nvCxnSpPr>
          <p:spPr bwMode="auto">
            <a:xfrm flipH="1" flipV="1">
              <a:off x="13170" y="6921"/>
              <a:ext cx="498" cy="798"/>
            </a:xfrm>
            <a:prstGeom prst="straightConnector1">
              <a:avLst/>
            </a:prstGeom>
            <a:noFill/>
            <a:ln w="9525">
              <a:solidFill>
                <a:srgbClr val="000000"/>
              </a:solidFill>
              <a:round/>
              <a:headEnd/>
              <a:tailEnd type="triangle" w="med" len="med"/>
            </a:ln>
          </p:spPr>
        </p:cxnSp>
        <p:cxnSp>
          <p:nvCxnSpPr>
            <p:cNvPr id="43" name="AutoShape 38"/>
            <p:cNvCxnSpPr>
              <a:cxnSpLocks noChangeShapeType="1"/>
            </p:cNvCxnSpPr>
            <p:nvPr/>
          </p:nvCxnSpPr>
          <p:spPr bwMode="auto">
            <a:xfrm flipH="1" flipV="1">
              <a:off x="9908" y="6921"/>
              <a:ext cx="498" cy="798"/>
            </a:xfrm>
            <a:prstGeom prst="straightConnector1">
              <a:avLst/>
            </a:prstGeom>
            <a:noFill/>
            <a:ln w="9525">
              <a:solidFill>
                <a:srgbClr val="000000"/>
              </a:solidFill>
              <a:round/>
              <a:headEnd/>
              <a:tailEnd type="triangle" w="med" len="med"/>
            </a:ln>
          </p:spPr>
        </p:cxnSp>
        <p:sp>
          <p:nvSpPr>
            <p:cNvPr id="44" name="Rectangle 39"/>
            <p:cNvSpPr>
              <a:spLocks noChangeArrowheads="1"/>
            </p:cNvSpPr>
            <p:nvPr/>
          </p:nvSpPr>
          <p:spPr bwMode="auto">
            <a:xfrm>
              <a:off x="4247" y="3850"/>
              <a:ext cx="1464" cy="967"/>
            </a:xfrm>
            <a:prstGeom prst="rect">
              <a:avLst/>
            </a:prstGeom>
            <a:solidFill>
              <a:srgbClr val="FFFFFF"/>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1234</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45" name="Rectangle 40"/>
            <p:cNvSpPr>
              <a:spLocks noChangeArrowheads="1"/>
            </p:cNvSpPr>
            <p:nvPr/>
          </p:nvSpPr>
          <p:spPr bwMode="auto">
            <a:xfrm>
              <a:off x="10835" y="3703"/>
              <a:ext cx="1464" cy="967"/>
            </a:xfrm>
            <a:prstGeom prst="rect">
              <a:avLst/>
            </a:prstGeom>
            <a:solidFill>
              <a:srgbClr val="FFFFFF"/>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5678</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46" name="AutoShape 41"/>
            <p:cNvCxnSpPr>
              <a:cxnSpLocks noChangeShapeType="1"/>
            </p:cNvCxnSpPr>
            <p:nvPr/>
          </p:nvCxnSpPr>
          <p:spPr bwMode="auto">
            <a:xfrm flipV="1">
              <a:off x="3719" y="4984"/>
              <a:ext cx="647" cy="747"/>
            </a:xfrm>
            <a:prstGeom prst="straightConnector1">
              <a:avLst/>
            </a:prstGeom>
            <a:noFill/>
            <a:ln w="9525">
              <a:solidFill>
                <a:srgbClr val="000000"/>
              </a:solidFill>
              <a:round/>
              <a:headEnd/>
              <a:tailEnd type="triangle" w="med" len="med"/>
            </a:ln>
          </p:spPr>
        </p:cxnSp>
        <p:cxnSp>
          <p:nvCxnSpPr>
            <p:cNvPr id="47" name="AutoShape 42"/>
            <p:cNvCxnSpPr>
              <a:cxnSpLocks noChangeShapeType="1"/>
            </p:cNvCxnSpPr>
            <p:nvPr/>
          </p:nvCxnSpPr>
          <p:spPr bwMode="auto">
            <a:xfrm flipV="1">
              <a:off x="10076" y="4766"/>
              <a:ext cx="966" cy="965"/>
            </a:xfrm>
            <a:prstGeom prst="straightConnector1">
              <a:avLst/>
            </a:prstGeom>
            <a:noFill/>
            <a:ln w="9525">
              <a:solidFill>
                <a:srgbClr val="000000"/>
              </a:solidFill>
              <a:round/>
              <a:headEnd/>
              <a:tailEnd type="triangle" w="med" len="med"/>
            </a:ln>
          </p:spPr>
        </p:cxnSp>
        <p:cxnSp>
          <p:nvCxnSpPr>
            <p:cNvPr id="48" name="AutoShape 43"/>
            <p:cNvCxnSpPr>
              <a:cxnSpLocks noChangeShapeType="1"/>
            </p:cNvCxnSpPr>
            <p:nvPr/>
          </p:nvCxnSpPr>
          <p:spPr bwMode="auto">
            <a:xfrm flipH="1" flipV="1">
              <a:off x="11762" y="4766"/>
              <a:ext cx="744" cy="965"/>
            </a:xfrm>
            <a:prstGeom prst="straightConnector1">
              <a:avLst/>
            </a:prstGeom>
            <a:noFill/>
            <a:ln w="9525">
              <a:solidFill>
                <a:srgbClr val="000000"/>
              </a:solidFill>
              <a:round/>
              <a:headEnd/>
              <a:tailEnd type="triangle" w="med" len="med"/>
            </a:ln>
          </p:spPr>
        </p:cxnSp>
        <p:cxnSp>
          <p:nvCxnSpPr>
            <p:cNvPr id="49" name="AutoShape 44"/>
            <p:cNvCxnSpPr>
              <a:cxnSpLocks noChangeShapeType="1"/>
            </p:cNvCxnSpPr>
            <p:nvPr/>
          </p:nvCxnSpPr>
          <p:spPr bwMode="auto">
            <a:xfrm flipH="1" flipV="1">
              <a:off x="5554" y="4893"/>
              <a:ext cx="498" cy="745"/>
            </a:xfrm>
            <a:prstGeom prst="straightConnector1">
              <a:avLst/>
            </a:prstGeom>
            <a:noFill/>
            <a:ln w="9525">
              <a:solidFill>
                <a:srgbClr val="000000"/>
              </a:solidFill>
              <a:round/>
              <a:headEnd/>
              <a:tailEnd type="triangle" w="med" len="med"/>
            </a:ln>
          </p:spPr>
        </p:cxnSp>
        <p:sp>
          <p:nvSpPr>
            <p:cNvPr id="50" name="Rectangle 45"/>
            <p:cNvSpPr>
              <a:spLocks noChangeArrowheads="1"/>
            </p:cNvSpPr>
            <p:nvPr/>
          </p:nvSpPr>
          <p:spPr bwMode="auto">
            <a:xfrm>
              <a:off x="7567" y="1793"/>
              <a:ext cx="1836" cy="1557"/>
            </a:xfrm>
            <a:prstGeom prst="rect">
              <a:avLst/>
            </a:prstGeom>
            <a:gradFill rotWithShape="0">
              <a:gsLst>
                <a:gs pos="0">
                  <a:srgbClr val="92D050"/>
                </a:gs>
                <a:gs pos="100000">
                  <a:srgbClr val="B6DDE8"/>
                </a:gs>
              </a:gsLst>
              <a:lin ang="5400000" scaled="1"/>
            </a:gra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H</a:t>
              </a:r>
              <a:r>
                <a:rPr kumimoji="0" lang="es-ES" sz="1800" b="1" i="0" u="none" strike="noStrike" cap="none" normalizeH="0" baseline="-25000" dirty="0" smtClean="0">
                  <a:ln>
                    <a:noFill/>
                  </a:ln>
                  <a:solidFill>
                    <a:schemeClr val="tx1"/>
                  </a:solidFill>
                  <a:effectLst/>
                  <a:latin typeface="Calibri" pitchFamily="34" charset="0"/>
                  <a:cs typeface="Arial" pitchFamily="34" charset="0"/>
                </a:rPr>
                <a:t>12345678</a:t>
              </a:r>
              <a:br>
                <a:rPr kumimoji="0" lang="es-ES" sz="1800" b="1" i="0" u="none" strike="noStrike" cap="none" normalizeH="0" baseline="-25000" dirty="0" smtClean="0">
                  <a:ln>
                    <a:noFill/>
                  </a:ln>
                  <a:solidFill>
                    <a:schemeClr val="tx1"/>
                  </a:solidFill>
                  <a:effectLst/>
                  <a:latin typeface="Calibri" pitchFamily="34" charset="0"/>
                  <a:cs typeface="Arial" pitchFamily="34" charset="0"/>
                </a:rPr>
              </a:br>
              <a:r>
                <a:rPr kumimoji="0" lang="es-ES" sz="1800" b="1" i="0" u="none" strike="noStrike" cap="none" normalizeH="0" baseline="-25000" dirty="0" smtClean="0">
                  <a:ln>
                    <a:noFill/>
                  </a:ln>
                  <a:solidFill>
                    <a:schemeClr val="tx1"/>
                  </a:solidFill>
                  <a:effectLst/>
                  <a:latin typeface="Calibri" pitchFamily="34" charset="0"/>
                  <a:cs typeface="Arial" pitchFamily="34" charset="0"/>
                </a:rPr>
                <a:t>Merkle root</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51" name="AutoShape 46"/>
            <p:cNvCxnSpPr>
              <a:cxnSpLocks noChangeShapeType="1"/>
            </p:cNvCxnSpPr>
            <p:nvPr/>
          </p:nvCxnSpPr>
          <p:spPr bwMode="auto">
            <a:xfrm flipV="1">
              <a:off x="5876" y="3247"/>
              <a:ext cx="1706" cy="603"/>
            </a:xfrm>
            <a:prstGeom prst="straightConnector1">
              <a:avLst/>
            </a:prstGeom>
            <a:noFill/>
            <a:ln w="9525">
              <a:solidFill>
                <a:srgbClr val="000000"/>
              </a:solidFill>
              <a:round/>
              <a:headEnd/>
              <a:tailEnd type="triangle" w="med" len="med"/>
            </a:ln>
          </p:spPr>
        </p:cxnSp>
        <p:cxnSp>
          <p:nvCxnSpPr>
            <p:cNvPr id="52" name="AutoShape 47"/>
            <p:cNvCxnSpPr>
              <a:cxnSpLocks noChangeShapeType="1"/>
            </p:cNvCxnSpPr>
            <p:nvPr/>
          </p:nvCxnSpPr>
          <p:spPr bwMode="auto">
            <a:xfrm flipH="1" flipV="1">
              <a:off x="9403" y="3350"/>
              <a:ext cx="1453" cy="588"/>
            </a:xfrm>
            <a:prstGeom prst="straightConnector1">
              <a:avLst/>
            </a:prstGeom>
            <a:noFill/>
            <a:ln w="9525">
              <a:solidFill>
                <a:srgbClr val="000000"/>
              </a:solidFill>
              <a:round/>
              <a:headEnd/>
              <a:tailEnd type="triangle" w="med" len="med"/>
            </a:ln>
          </p:spPr>
        </p:cxnSp>
      </p:grpSp>
      <p:sp>
        <p:nvSpPr>
          <p:cNvPr id="55" name="54 Rectángulo"/>
          <p:cNvSpPr/>
          <p:nvPr/>
        </p:nvSpPr>
        <p:spPr>
          <a:xfrm>
            <a:off x="928662" y="142852"/>
            <a:ext cx="1143008" cy="5000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7" name="56 Rectángulo"/>
          <p:cNvSpPr/>
          <p:nvPr/>
        </p:nvSpPr>
        <p:spPr>
          <a:xfrm>
            <a:off x="7143768" y="142852"/>
            <a:ext cx="1143008" cy="5000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8" name="57 CuadroTexto"/>
          <p:cNvSpPr txBox="1"/>
          <p:nvPr/>
        </p:nvSpPr>
        <p:spPr>
          <a:xfrm>
            <a:off x="1071538" y="142852"/>
            <a:ext cx="780983" cy="523220"/>
          </a:xfrm>
          <a:prstGeom prst="rect">
            <a:avLst/>
          </a:prstGeom>
          <a:noFill/>
        </p:spPr>
        <p:txBody>
          <a:bodyPr wrap="none" rtlCol="0">
            <a:spAutoFit/>
          </a:bodyPr>
          <a:lstStyle/>
          <a:p>
            <a:r>
              <a:rPr lang="es-ES" sz="1400" b="1" dirty="0" smtClean="0"/>
              <a:t>Bloque:</a:t>
            </a:r>
            <a:br>
              <a:rPr lang="es-ES" sz="1400" b="1" dirty="0" smtClean="0"/>
            </a:br>
            <a:r>
              <a:rPr lang="es-ES" sz="1400" b="1" dirty="0" smtClean="0"/>
              <a:t>840.191</a:t>
            </a:r>
            <a:endParaRPr lang="es-ES" sz="1400" b="1" dirty="0"/>
          </a:p>
        </p:txBody>
      </p:sp>
      <p:sp>
        <p:nvSpPr>
          <p:cNvPr id="59" name="58 CuadroTexto"/>
          <p:cNvSpPr txBox="1"/>
          <p:nvPr/>
        </p:nvSpPr>
        <p:spPr>
          <a:xfrm>
            <a:off x="7358082" y="142852"/>
            <a:ext cx="780983" cy="523220"/>
          </a:xfrm>
          <a:prstGeom prst="rect">
            <a:avLst/>
          </a:prstGeom>
          <a:noFill/>
        </p:spPr>
        <p:txBody>
          <a:bodyPr wrap="none" rtlCol="0">
            <a:spAutoFit/>
          </a:bodyPr>
          <a:lstStyle/>
          <a:p>
            <a:r>
              <a:rPr lang="es-ES" sz="1400" b="1" dirty="0" smtClean="0"/>
              <a:t>Bloque:</a:t>
            </a:r>
            <a:br>
              <a:rPr lang="es-ES" sz="1400" b="1" dirty="0" smtClean="0"/>
            </a:br>
            <a:r>
              <a:rPr lang="es-ES" sz="1400" b="1" dirty="0" smtClean="0"/>
              <a:t>840.189</a:t>
            </a:r>
            <a:endParaRPr lang="es-ES" sz="1400" b="1" dirty="0"/>
          </a:p>
        </p:txBody>
      </p:sp>
      <p:cxnSp>
        <p:nvCxnSpPr>
          <p:cNvPr id="61" name="60 Conector recto de flecha"/>
          <p:cNvCxnSpPr>
            <a:stCxn id="55" idx="3"/>
            <a:endCxn id="2" idx="1"/>
          </p:cNvCxnSpPr>
          <p:nvPr/>
        </p:nvCxnSpPr>
        <p:spPr>
          <a:xfrm>
            <a:off x="2071670" y="392897"/>
            <a:ext cx="164307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2" name="61 Conector recto de flecha"/>
          <p:cNvCxnSpPr>
            <a:endCxn id="57" idx="1"/>
          </p:cNvCxnSpPr>
          <p:nvPr/>
        </p:nvCxnSpPr>
        <p:spPr>
          <a:xfrm>
            <a:off x="4857752" y="357166"/>
            <a:ext cx="2286016" cy="3573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4" name="63 Conector recto"/>
          <p:cNvCxnSpPr>
            <a:stCxn id="3" idx="2"/>
          </p:cNvCxnSpPr>
          <p:nvPr/>
        </p:nvCxnSpPr>
        <p:spPr>
          <a:xfrm rot="5400000">
            <a:off x="4206518" y="674365"/>
            <a:ext cx="48284" cy="31699"/>
          </a:xfrm>
          <a:prstGeom prst="line">
            <a:avLst/>
          </a:prstGeom>
        </p:spPr>
        <p:style>
          <a:lnRef idx="1">
            <a:schemeClr val="accent1"/>
          </a:lnRef>
          <a:fillRef idx="0">
            <a:schemeClr val="accent1"/>
          </a:fillRef>
          <a:effectRef idx="0">
            <a:schemeClr val="accent1"/>
          </a:effectRef>
          <a:fontRef idx="minor">
            <a:schemeClr val="tx1"/>
          </a:fontRef>
        </p:style>
      </p:cxnSp>
      <p:sp>
        <p:nvSpPr>
          <p:cNvPr id="67" name="66 CuadroTexto"/>
          <p:cNvSpPr txBox="1"/>
          <p:nvPr/>
        </p:nvSpPr>
        <p:spPr>
          <a:xfrm>
            <a:off x="1214414" y="714356"/>
            <a:ext cx="500066" cy="307777"/>
          </a:xfrm>
          <a:prstGeom prst="rect">
            <a:avLst/>
          </a:prstGeom>
          <a:solidFill>
            <a:schemeClr val="bg2">
              <a:lumMod val="90000"/>
            </a:schemeClr>
          </a:solidFill>
        </p:spPr>
        <p:txBody>
          <a:bodyPr wrap="square" rtlCol="0">
            <a:spAutoFit/>
          </a:bodyPr>
          <a:lstStyle/>
          <a:p>
            <a:pPr algn="r"/>
            <a:r>
              <a:rPr lang="es-ES" sz="1400" b="1" dirty="0" smtClean="0"/>
              <a:t>Out</a:t>
            </a:r>
            <a:endParaRPr lang="es-ES" dirty="0"/>
          </a:p>
        </p:txBody>
      </p:sp>
      <p:graphicFrame>
        <p:nvGraphicFramePr>
          <p:cNvPr id="68" name="67 Tabla"/>
          <p:cNvGraphicFramePr>
            <a:graphicFrameLocks noGrp="1"/>
          </p:cNvGraphicFramePr>
          <p:nvPr/>
        </p:nvGraphicFramePr>
        <p:xfrm>
          <a:off x="6500826" y="1214422"/>
          <a:ext cx="2405058" cy="1120295"/>
        </p:xfrm>
        <a:graphic>
          <a:graphicData uri="http://schemas.openxmlformats.org/drawingml/2006/table">
            <a:tbl>
              <a:tblPr firstRow="1" bandRow="1">
                <a:tableStyleId>{5C22544A-7EE6-4342-B048-85BDC9FD1C3A}</a:tableStyleId>
              </a:tblPr>
              <a:tblGrid>
                <a:gridCol w="801686"/>
                <a:gridCol w="801686"/>
                <a:gridCol w="801686"/>
              </a:tblGrid>
              <a:tr h="480215">
                <a:tc>
                  <a:txBody>
                    <a:bodyPr/>
                    <a:lstStyle/>
                    <a:p>
                      <a:pPr algn="ctr"/>
                      <a:r>
                        <a:rPr lang="es-ES" sz="1200" b="1" dirty="0" smtClean="0">
                          <a:solidFill>
                            <a:schemeClr val="tx1"/>
                          </a:solidFill>
                        </a:rPr>
                        <a:t>Registro</a:t>
                      </a:r>
                      <a:endParaRPr lang="es-ES" sz="1200" b="1" dirty="0">
                        <a:solidFill>
                          <a:schemeClr val="tx1"/>
                        </a:solidFill>
                      </a:endParaRPr>
                    </a:p>
                  </a:txBody>
                  <a:tcPr>
                    <a:solidFill>
                      <a:srgbClr val="92D050"/>
                    </a:solidFill>
                  </a:tcPr>
                </a:tc>
                <a:tc>
                  <a:txBody>
                    <a:bodyPr/>
                    <a:lstStyle/>
                    <a:p>
                      <a:pPr algn="ctr"/>
                      <a:r>
                        <a:rPr lang="es-ES" sz="1200" b="1" dirty="0" smtClean="0">
                          <a:solidFill>
                            <a:schemeClr val="tx1"/>
                          </a:solidFill>
                        </a:rPr>
                        <a:t>Hash Anterior</a:t>
                      </a:r>
                      <a:endParaRPr lang="es-ES" sz="1200" b="1" dirty="0">
                        <a:solidFill>
                          <a:schemeClr val="tx1"/>
                        </a:solidFill>
                      </a:endParaRPr>
                    </a:p>
                  </a:txBody>
                  <a:tcPr>
                    <a:solidFill>
                      <a:srgbClr val="92D050"/>
                    </a:solidFill>
                  </a:tcPr>
                </a:tc>
                <a:tc>
                  <a:txBody>
                    <a:bodyPr/>
                    <a:lstStyle/>
                    <a:p>
                      <a:r>
                        <a:rPr lang="es-ES" sz="1200" b="1" dirty="0" smtClean="0">
                          <a:solidFill>
                            <a:schemeClr val="tx1"/>
                          </a:solidFill>
                        </a:rPr>
                        <a:t>Timeout</a:t>
                      </a:r>
                      <a:endParaRPr lang="es-ES" sz="1200" b="1" dirty="0">
                        <a:solidFill>
                          <a:schemeClr val="tx1"/>
                        </a:solidFill>
                      </a:endParaRPr>
                    </a:p>
                  </a:txBody>
                  <a:tcPr>
                    <a:solidFill>
                      <a:srgbClr val="92D050"/>
                    </a:solidFill>
                  </a:tcPr>
                </a:tc>
              </a:tr>
              <a:tr h="480215">
                <a:tc>
                  <a:txBody>
                    <a:bodyPr/>
                    <a:lstStyle/>
                    <a:p>
                      <a:r>
                        <a:rPr lang="es-ES" sz="1200" b="1" dirty="0" smtClean="0">
                          <a:solidFill>
                            <a:schemeClr val="tx1"/>
                          </a:solidFill>
                        </a:rPr>
                        <a:t>Dificultad</a:t>
                      </a:r>
                      <a:endParaRPr lang="es-ES" sz="1200" b="1" dirty="0">
                        <a:solidFill>
                          <a:schemeClr val="tx1"/>
                        </a:solidFill>
                      </a:endParaRPr>
                    </a:p>
                  </a:txBody>
                  <a:tcPr>
                    <a:solidFill>
                      <a:srgbClr val="92D050"/>
                    </a:solidFill>
                  </a:tcPr>
                </a:tc>
                <a:tc>
                  <a:txBody>
                    <a:bodyPr/>
                    <a:lstStyle/>
                    <a:p>
                      <a:r>
                        <a:rPr lang="es-ES" sz="1200" b="1" dirty="0" smtClean="0">
                          <a:solidFill>
                            <a:schemeClr val="tx1"/>
                          </a:solidFill>
                        </a:rPr>
                        <a:t>Hash: La Merkle root</a:t>
                      </a:r>
                      <a:endParaRPr lang="es-ES" sz="1200" b="1" dirty="0">
                        <a:solidFill>
                          <a:schemeClr val="tx1"/>
                        </a:solidFill>
                      </a:endParaRPr>
                    </a:p>
                  </a:txBody>
                  <a:tcPr>
                    <a:solidFill>
                      <a:srgbClr val="92D050"/>
                    </a:solidFill>
                  </a:tcPr>
                </a:tc>
                <a:tc>
                  <a:txBody>
                    <a:bodyPr/>
                    <a:lstStyle/>
                    <a:p>
                      <a:r>
                        <a:rPr lang="es-ES" sz="1200" b="1" dirty="0" smtClean="0">
                          <a:solidFill>
                            <a:schemeClr val="tx1"/>
                          </a:solidFill>
                        </a:rPr>
                        <a:t>Nonce</a:t>
                      </a:r>
                      <a:endParaRPr lang="es-ES" sz="1200" b="1" dirty="0">
                        <a:solidFill>
                          <a:schemeClr val="tx1"/>
                        </a:solidFill>
                      </a:endParaRPr>
                    </a:p>
                  </a:txBody>
                  <a:tcPr>
                    <a:solidFill>
                      <a:srgbClr val="92D050"/>
                    </a:solidFill>
                  </a:tcPr>
                </a:tc>
              </a:tr>
            </a:tbl>
          </a:graphicData>
        </a:graphic>
      </p:graphicFrame>
      <p:sp>
        <p:nvSpPr>
          <p:cNvPr id="74" name="73 Triángulo isósceles"/>
          <p:cNvSpPr/>
          <p:nvPr/>
        </p:nvSpPr>
        <p:spPr>
          <a:xfrm>
            <a:off x="7286644" y="2285992"/>
            <a:ext cx="1143008" cy="928694"/>
          </a:xfrm>
          <a:prstGeom prst="triangle">
            <a:avLst/>
          </a:prstGeom>
          <a:gradFill>
            <a:gsLst>
              <a:gs pos="0">
                <a:schemeClr val="accent1">
                  <a:lumMod val="40000"/>
                  <a:lumOff val="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5" name="74 CuadroTexto"/>
          <p:cNvSpPr txBox="1"/>
          <p:nvPr/>
        </p:nvSpPr>
        <p:spPr>
          <a:xfrm>
            <a:off x="7500958" y="2857496"/>
            <a:ext cx="716863" cy="307777"/>
          </a:xfrm>
          <a:prstGeom prst="rect">
            <a:avLst/>
          </a:prstGeom>
          <a:noFill/>
        </p:spPr>
        <p:txBody>
          <a:bodyPr wrap="none" rtlCol="0">
            <a:spAutoFit/>
          </a:bodyPr>
          <a:lstStyle/>
          <a:p>
            <a:r>
              <a:rPr lang="es-ES" sz="1400" b="1" dirty="0" smtClean="0"/>
              <a:t>Merkle</a:t>
            </a:r>
            <a:endParaRPr lang="es-ES" sz="1400" b="1" dirty="0"/>
          </a:p>
        </p:txBody>
      </p:sp>
      <p:graphicFrame>
        <p:nvGraphicFramePr>
          <p:cNvPr id="78" name="77 Tabla"/>
          <p:cNvGraphicFramePr>
            <a:graphicFrameLocks noGrp="1"/>
          </p:cNvGraphicFramePr>
          <p:nvPr/>
        </p:nvGraphicFramePr>
        <p:xfrm>
          <a:off x="214282" y="1142984"/>
          <a:ext cx="2405058" cy="1097280"/>
        </p:xfrm>
        <a:graphic>
          <a:graphicData uri="http://schemas.openxmlformats.org/drawingml/2006/table">
            <a:tbl>
              <a:tblPr firstRow="1" bandRow="1">
                <a:tableStyleId>{5C22544A-7EE6-4342-B048-85BDC9FD1C3A}</a:tableStyleId>
              </a:tblPr>
              <a:tblGrid>
                <a:gridCol w="801686"/>
                <a:gridCol w="801686"/>
                <a:gridCol w="801686"/>
              </a:tblGrid>
              <a:tr h="418301">
                <a:tc>
                  <a:txBody>
                    <a:bodyPr/>
                    <a:lstStyle/>
                    <a:p>
                      <a:pPr algn="ctr"/>
                      <a:r>
                        <a:rPr lang="es-ES" sz="1200" b="1" dirty="0" smtClean="0">
                          <a:solidFill>
                            <a:schemeClr val="tx1"/>
                          </a:solidFill>
                        </a:rPr>
                        <a:t>Registro</a:t>
                      </a:r>
                      <a:endParaRPr lang="es-ES" sz="1200" b="1" dirty="0">
                        <a:solidFill>
                          <a:schemeClr val="tx1"/>
                        </a:solidFill>
                      </a:endParaRPr>
                    </a:p>
                  </a:txBody>
                  <a:tcPr>
                    <a:solidFill>
                      <a:srgbClr val="92D050"/>
                    </a:solidFill>
                  </a:tcPr>
                </a:tc>
                <a:tc>
                  <a:txBody>
                    <a:bodyPr/>
                    <a:lstStyle/>
                    <a:p>
                      <a:pPr algn="ctr"/>
                      <a:r>
                        <a:rPr lang="es-ES" sz="1200" b="1" dirty="0" smtClean="0">
                          <a:solidFill>
                            <a:schemeClr val="tx1"/>
                          </a:solidFill>
                        </a:rPr>
                        <a:t>Hash Anterior</a:t>
                      </a:r>
                      <a:endParaRPr lang="es-ES" sz="1200" b="1" dirty="0">
                        <a:solidFill>
                          <a:schemeClr val="tx1"/>
                        </a:solidFill>
                      </a:endParaRPr>
                    </a:p>
                  </a:txBody>
                  <a:tcPr>
                    <a:solidFill>
                      <a:srgbClr val="92D050"/>
                    </a:solidFill>
                  </a:tcPr>
                </a:tc>
                <a:tc>
                  <a:txBody>
                    <a:bodyPr/>
                    <a:lstStyle/>
                    <a:p>
                      <a:r>
                        <a:rPr lang="es-ES" sz="1200" b="1" dirty="0" smtClean="0">
                          <a:solidFill>
                            <a:schemeClr val="tx1"/>
                          </a:solidFill>
                        </a:rPr>
                        <a:t/>
                      </a:r>
                      <a:br>
                        <a:rPr lang="es-ES" sz="1200" b="1" dirty="0" smtClean="0">
                          <a:solidFill>
                            <a:schemeClr val="tx1"/>
                          </a:solidFill>
                        </a:rPr>
                      </a:br>
                      <a:r>
                        <a:rPr lang="es-ES" sz="1200" b="1" dirty="0" smtClean="0">
                          <a:solidFill>
                            <a:schemeClr val="tx1"/>
                          </a:solidFill>
                        </a:rPr>
                        <a:t>Timeout</a:t>
                      </a:r>
                      <a:endParaRPr lang="es-ES" sz="1200" b="1" dirty="0">
                        <a:solidFill>
                          <a:schemeClr val="tx1"/>
                        </a:solidFill>
                      </a:endParaRPr>
                    </a:p>
                  </a:txBody>
                  <a:tcPr>
                    <a:solidFill>
                      <a:srgbClr val="92D050"/>
                    </a:solidFill>
                  </a:tcPr>
                </a:tc>
              </a:tr>
              <a:tr h="480215">
                <a:tc>
                  <a:txBody>
                    <a:bodyPr/>
                    <a:lstStyle/>
                    <a:p>
                      <a:r>
                        <a:rPr lang="es-ES" sz="1200" b="1" dirty="0" smtClean="0">
                          <a:solidFill>
                            <a:schemeClr val="tx1"/>
                          </a:solidFill>
                        </a:rPr>
                        <a:t>Dificultad</a:t>
                      </a:r>
                      <a:endParaRPr lang="es-ES" sz="1200" b="1" dirty="0">
                        <a:solidFill>
                          <a:schemeClr val="tx1"/>
                        </a:solidFill>
                      </a:endParaRPr>
                    </a:p>
                  </a:txBody>
                  <a:tcPr>
                    <a:solidFill>
                      <a:srgbClr val="92D050"/>
                    </a:solidFill>
                  </a:tcPr>
                </a:tc>
                <a:tc>
                  <a:txBody>
                    <a:bodyPr/>
                    <a:lstStyle/>
                    <a:p>
                      <a:r>
                        <a:rPr lang="es-ES" sz="1200" b="1" dirty="0" smtClean="0">
                          <a:solidFill>
                            <a:schemeClr val="tx1"/>
                          </a:solidFill>
                        </a:rPr>
                        <a:t>Hash: La Merkle root</a:t>
                      </a:r>
                      <a:endParaRPr lang="es-ES" sz="1200" b="1" dirty="0">
                        <a:solidFill>
                          <a:schemeClr val="tx1"/>
                        </a:solidFill>
                      </a:endParaRPr>
                    </a:p>
                  </a:txBody>
                  <a:tcPr>
                    <a:solidFill>
                      <a:srgbClr val="92D050"/>
                    </a:solidFill>
                  </a:tcPr>
                </a:tc>
                <a:tc>
                  <a:txBody>
                    <a:bodyPr/>
                    <a:lstStyle/>
                    <a:p>
                      <a:r>
                        <a:rPr lang="es-ES" sz="1200" b="1" dirty="0" smtClean="0">
                          <a:solidFill>
                            <a:schemeClr val="tx1"/>
                          </a:solidFill>
                        </a:rPr>
                        <a:t>Nonce</a:t>
                      </a:r>
                      <a:endParaRPr lang="es-ES" sz="1200" b="1" dirty="0">
                        <a:solidFill>
                          <a:schemeClr val="tx1"/>
                        </a:solidFill>
                      </a:endParaRPr>
                    </a:p>
                  </a:txBody>
                  <a:tcPr>
                    <a:solidFill>
                      <a:srgbClr val="92D050"/>
                    </a:solidFill>
                  </a:tcPr>
                </a:tc>
              </a:tr>
            </a:tbl>
          </a:graphicData>
        </a:graphic>
      </p:graphicFrame>
      <p:cxnSp>
        <p:nvCxnSpPr>
          <p:cNvPr id="79" name="78 Conector recto de flecha"/>
          <p:cNvCxnSpPr/>
          <p:nvPr/>
        </p:nvCxnSpPr>
        <p:spPr>
          <a:xfrm flipV="1">
            <a:off x="1643042" y="1071546"/>
            <a:ext cx="1214446" cy="28575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2" name="81 Triángulo isósceles"/>
          <p:cNvSpPr/>
          <p:nvPr/>
        </p:nvSpPr>
        <p:spPr>
          <a:xfrm>
            <a:off x="714348" y="2214554"/>
            <a:ext cx="1143008" cy="928694"/>
          </a:xfrm>
          <a:prstGeom prst="triangle">
            <a:avLst/>
          </a:prstGeom>
          <a:gradFill>
            <a:gsLst>
              <a:gs pos="0">
                <a:schemeClr val="accent1">
                  <a:lumMod val="40000"/>
                  <a:lumOff val="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3" name="82 CuadroTexto"/>
          <p:cNvSpPr txBox="1"/>
          <p:nvPr/>
        </p:nvSpPr>
        <p:spPr>
          <a:xfrm>
            <a:off x="714348" y="2857496"/>
            <a:ext cx="716863" cy="307777"/>
          </a:xfrm>
          <a:prstGeom prst="rect">
            <a:avLst/>
          </a:prstGeom>
          <a:noFill/>
        </p:spPr>
        <p:txBody>
          <a:bodyPr wrap="none" rtlCol="0">
            <a:spAutoFit/>
          </a:bodyPr>
          <a:lstStyle/>
          <a:p>
            <a:r>
              <a:rPr lang="es-ES" sz="1400" b="1" dirty="0" smtClean="0"/>
              <a:t>Merkle</a:t>
            </a:r>
            <a:endParaRPr lang="es-ES" sz="1400" b="1" dirty="0"/>
          </a:p>
        </p:txBody>
      </p:sp>
      <p:sp>
        <p:nvSpPr>
          <p:cNvPr id="69" name="68 CuadroTexto"/>
          <p:cNvSpPr txBox="1"/>
          <p:nvPr/>
        </p:nvSpPr>
        <p:spPr>
          <a:xfrm>
            <a:off x="2143108" y="714356"/>
            <a:ext cx="5143536" cy="307777"/>
          </a:xfrm>
          <a:prstGeom prst="rect">
            <a:avLst/>
          </a:prstGeom>
          <a:solidFill>
            <a:schemeClr val="bg2">
              <a:lumMod val="90000"/>
            </a:schemeClr>
          </a:solidFill>
        </p:spPr>
        <p:txBody>
          <a:bodyPr wrap="square" rtlCol="0">
            <a:spAutoFit/>
          </a:bodyPr>
          <a:lstStyle/>
          <a:p>
            <a:r>
              <a:rPr lang="es-ES" sz="1400" b="1" u="sng" dirty="0" smtClean="0"/>
              <a:t>Out</a:t>
            </a:r>
            <a:r>
              <a:rPr lang="es-ES" sz="1400" b="1" u="sng" dirty="0" smtClean="0">
                <a:solidFill>
                  <a:srgbClr val="FF0000"/>
                </a:solidFill>
              </a:rPr>
              <a:t>: Hash del encabezado,  </a:t>
            </a:r>
            <a:r>
              <a:rPr lang="es-ES" sz="1400" b="1" u="sng" dirty="0" err="1" smtClean="0">
                <a:solidFill>
                  <a:srgbClr val="FF0000"/>
                </a:solidFill>
              </a:rPr>
              <a:t>Num</a:t>
            </a:r>
            <a:r>
              <a:rPr lang="es-ES" sz="1400" b="1" u="sng" dirty="0" smtClean="0">
                <a:solidFill>
                  <a:srgbClr val="FF0000"/>
                </a:solidFill>
              </a:rPr>
              <a:t> Bloque</a:t>
            </a:r>
            <a:r>
              <a:rPr lang="es-ES" sz="1400" b="1" dirty="0" smtClean="0"/>
              <a:t>, Tamaño Bloque, </a:t>
            </a:r>
            <a:r>
              <a:rPr lang="es-ES" sz="1400" b="1" dirty="0" err="1" smtClean="0"/>
              <a:t>Num</a:t>
            </a:r>
            <a:r>
              <a:rPr lang="es-ES" sz="1400" b="1" dirty="0" smtClean="0"/>
              <a:t> Tx</a:t>
            </a:r>
            <a:endParaRPr lang="es-ES" dirty="0"/>
          </a:p>
        </p:txBody>
      </p:sp>
      <p:sp>
        <p:nvSpPr>
          <p:cNvPr id="85" name="84 CuadroTexto"/>
          <p:cNvSpPr txBox="1"/>
          <p:nvPr/>
        </p:nvSpPr>
        <p:spPr>
          <a:xfrm>
            <a:off x="7572396" y="714356"/>
            <a:ext cx="500066" cy="307777"/>
          </a:xfrm>
          <a:prstGeom prst="rect">
            <a:avLst/>
          </a:prstGeom>
          <a:solidFill>
            <a:schemeClr val="bg2">
              <a:lumMod val="90000"/>
            </a:schemeClr>
          </a:solidFill>
        </p:spPr>
        <p:txBody>
          <a:bodyPr wrap="square" rtlCol="0">
            <a:spAutoFit/>
          </a:bodyPr>
          <a:lstStyle/>
          <a:p>
            <a:pPr algn="r"/>
            <a:r>
              <a:rPr lang="es-ES" sz="1400" b="1" dirty="0" smtClean="0"/>
              <a:t>Out</a:t>
            </a:r>
            <a:endParaRPr lang="es-ES" dirty="0"/>
          </a:p>
        </p:txBody>
      </p:sp>
      <p:cxnSp>
        <p:nvCxnSpPr>
          <p:cNvPr id="87" name="86 Conector recto de flecha"/>
          <p:cNvCxnSpPr>
            <a:endCxn id="85" idx="1"/>
          </p:cNvCxnSpPr>
          <p:nvPr/>
        </p:nvCxnSpPr>
        <p:spPr>
          <a:xfrm flipV="1">
            <a:off x="4572000" y="868245"/>
            <a:ext cx="3000396" cy="417615"/>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6" name="Group 2"/>
          <p:cNvGrpSpPr>
            <a:grpSpLocks/>
          </p:cNvGrpSpPr>
          <p:nvPr/>
        </p:nvGrpSpPr>
        <p:grpSpPr bwMode="auto">
          <a:xfrm>
            <a:off x="143154" y="142915"/>
            <a:ext cx="8581716" cy="6254689"/>
            <a:chOff x="819" y="969"/>
            <a:chExt cx="13513" cy="9852"/>
          </a:xfrm>
        </p:grpSpPr>
        <p:sp>
          <p:nvSpPr>
            <p:cNvPr id="1027" name="Rectangle 3"/>
            <p:cNvSpPr>
              <a:spLocks noChangeArrowheads="1"/>
            </p:cNvSpPr>
            <p:nvPr/>
          </p:nvSpPr>
          <p:spPr bwMode="auto">
            <a:xfrm>
              <a:off x="1761" y="9854"/>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T</a:t>
              </a:r>
              <a:r>
                <a:rPr kumimoji="0" lang="es-ES" sz="1800" b="1" i="0" u="none" strike="noStrike" cap="none" normalizeH="0" baseline="-25000" dirty="0" smtClean="0">
                  <a:ln>
                    <a:noFill/>
                  </a:ln>
                  <a:solidFill>
                    <a:schemeClr val="tx1"/>
                  </a:solidFill>
                  <a:effectLst/>
                  <a:latin typeface="Calibri" pitchFamily="34" charset="0"/>
                  <a:cs typeface="Arial" pitchFamily="34" charset="0"/>
                </a:rPr>
                <a:t>1</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8" name="Rectangle 4"/>
            <p:cNvSpPr>
              <a:spLocks noChangeArrowheads="1"/>
            </p:cNvSpPr>
            <p:nvPr/>
          </p:nvSpPr>
          <p:spPr bwMode="auto">
            <a:xfrm>
              <a:off x="3400" y="9854"/>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T</a:t>
              </a:r>
              <a:r>
                <a:rPr kumimoji="0" lang="es-ES" sz="1800" b="1" i="0" u="none" strike="noStrike" cap="none" normalizeH="0" baseline="-25000" smtClean="0">
                  <a:ln>
                    <a:noFill/>
                  </a:ln>
                  <a:solidFill>
                    <a:schemeClr val="tx1"/>
                  </a:solidFill>
                  <a:effectLst/>
                  <a:latin typeface="Calibri" pitchFamily="34" charset="0"/>
                  <a:cs typeface="Arial" pitchFamily="34" charset="0"/>
                </a:rPr>
                <a:t>2</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6690" y="9854"/>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T</a:t>
              </a:r>
              <a:r>
                <a:rPr kumimoji="0" lang="es-ES" sz="1800" b="1" i="0" u="none" strike="noStrike" cap="none" normalizeH="0" baseline="-25000" smtClean="0">
                  <a:ln>
                    <a:noFill/>
                  </a:ln>
                  <a:solidFill>
                    <a:schemeClr val="tx1"/>
                  </a:solidFill>
                  <a:effectLst/>
                  <a:latin typeface="Calibri" pitchFamily="34" charset="0"/>
                  <a:cs typeface="Arial" pitchFamily="34" charset="0"/>
                </a:rPr>
                <a:t>4</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030" name="Rectangle 6"/>
            <p:cNvSpPr>
              <a:spLocks noChangeArrowheads="1"/>
            </p:cNvSpPr>
            <p:nvPr/>
          </p:nvSpPr>
          <p:spPr bwMode="auto">
            <a:xfrm>
              <a:off x="5086" y="9854"/>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T</a:t>
              </a:r>
              <a:r>
                <a:rPr kumimoji="0" lang="es-ES" sz="1800" b="1" i="0" u="none" strike="noStrike" cap="none" normalizeH="0" baseline="-25000" dirty="0" smtClean="0">
                  <a:ln>
                    <a:noFill/>
                  </a:ln>
                  <a:solidFill>
                    <a:schemeClr val="tx1"/>
                  </a:solidFill>
                  <a:effectLst/>
                  <a:latin typeface="Calibri" pitchFamily="34" charset="0"/>
                  <a:cs typeface="Arial" pitchFamily="34" charset="0"/>
                </a:rPr>
                <a:t>3</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1" name="Rectangle 7"/>
            <p:cNvSpPr>
              <a:spLocks noChangeArrowheads="1"/>
            </p:cNvSpPr>
            <p:nvPr/>
          </p:nvSpPr>
          <p:spPr bwMode="auto">
            <a:xfrm>
              <a:off x="8437" y="9854"/>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T</a:t>
              </a:r>
              <a:r>
                <a:rPr kumimoji="0" lang="es-ES" sz="1800" b="1" i="0" u="none" strike="noStrike" cap="none" normalizeH="0" baseline="-25000" smtClean="0">
                  <a:ln>
                    <a:noFill/>
                  </a:ln>
                  <a:solidFill>
                    <a:schemeClr val="tx1"/>
                  </a:solidFill>
                  <a:effectLst/>
                  <a:latin typeface="Calibri" pitchFamily="34" charset="0"/>
                  <a:cs typeface="Arial" pitchFamily="34" charset="0"/>
                </a:rPr>
                <a:t>5</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032" name="Rectangle 8"/>
            <p:cNvSpPr>
              <a:spLocks noChangeArrowheads="1"/>
            </p:cNvSpPr>
            <p:nvPr/>
          </p:nvSpPr>
          <p:spPr bwMode="auto">
            <a:xfrm>
              <a:off x="10076" y="9854"/>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T</a:t>
              </a:r>
              <a:r>
                <a:rPr kumimoji="0" lang="es-ES" sz="1800" b="1" i="0" u="none" strike="noStrike" cap="none" normalizeH="0" baseline="-25000" dirty="0" smtClean="0">
                  <a:ln>
                    <a:noFill/>
                  </a:ln>
                  <a:solidFill>
                    <a:schemeClr val="tx1"/>
                  </a:solidFill>
                  <a:effectLst/>
                  <a:latin typeface="Calibri" pitchFamily="34" charset="0"/>
                  <a:cs typeface="Arial" pitchFamily="34" charset="0"/>
                </a:rPr>
                <a:t>6</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3" name="Rectangle 9"/>
            <p:cNvSpPr>
              <a:spLocks noChangeArrowheads="1"/>
            </p:cNvSpPr>
            <p:nvPr/>
          </p:nvSpPr>
          <p:spPr bwMode="auto">
            <a:xfrm>
              <a:off x="13366" y="9854"/>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T</a:t>
              </a:r>
              <a:r>
                <a:rPr kumimoji="0" lang="es-ES" sz="1800" b="1" i="0" u="none" strike="noStrike" cap="none" normalizeH="0" baseline="-25000" dirty="0" smtClean="0">
                  <a:ln>
                    <a:noFill/>
                  </a:ln>
                  <a:solidFill>
                    <a:schemeClr val="tx1"/>
                  </a:solidFill>
                  <a:effectLst/>
                  <a:latin typeface="Calibri" pitchFamily="34" charset="0"/>
                  <a:cs typeface="Arial" pitchFamily="34" charset="0"/>
                </a:rPr>
                <a:t>8</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4" name="Rectangle 10"/>
            <p:cNvSpPr>
              <a:spLocks noChangeArrowheads="1"/>
            </p:cNvSpPr>
            <p:nvPr/>
          </p:nvSpPr>
          <p:spPr bwMode="auto">
            <a:xfrm>
              <a:off x="11762" y="9854"/>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T</a:t>
              </a:r>
              <a:r>
                <a:rPr kumimoji="0" lang="es-ES" sz="1800" b="1" i="0" u="none" strike="noStrike" cap="none" normalizeH="0" baseline="-25000" dirty="0" smtClean="0">
                  <a:ln>
                    <a:noFill/>
                  </a:ln>
                  <a:solidFill>
                    <a:schemeClr val="tx1"/>
                  </a:solidFill>
                  <a:effectLst/>
                  <a:latin typeface="Calibri" pitchFamily="34" charset="0"/>
                  <a:cs typeface="Arial" pitchFamily="34" charset="0"/>
                </a:rPr>
                <a:t>7</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5" name="Rectangle 11"/>
            <p:cNvSpPr>
              <a:spLocks noChangeArrowheads="1"/>
            </p:cNvSpPr>
            <p:nvPr/>
          </p:nvSpPr>
          <p:spPr bwMode="auto">
            <a:xfrm>
              <a:off x="1761" y="7861"/>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H</a:t>
              </a:r>
              <a:r>
                <a:rPr kumimoji="0" lang="es-ES" sz="1800" b="1" i="0" u="none" strike="noStrike" cap="none" normalizeH="0" baseline="-25000" dirty="0" smtClean="0">
                  <a:ln>
                    <a:noFill/>
                  </a:ln>
                  <a:solidFill>
                    <a:schemeClr val="tx1"/>
                  </a:solidFill>
                  <a:effectLst/>
                  <a:latin typeface="Calibri" pitchFamily="34" charset="0"/>
                  <a:cs typeface="Arial" pitchFamily="34" charset="0"/>
                </a:rPr>
                <a:t>1</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6" name="Rectangle 12"/>
            <p:cNvSpPr>
              <a:spLocks noChangeArrowheads="1"/>
            </p:cNvSpPr>
            <p:nvPr/>
          </p:nvSpPr>
          <p:spPr bwMode="auto">
            <a:xfrm>
              <a:off x="3400" y="7861"/>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H</a:t>
              </a:r>
              <a:r>
                <a:rPr kumimoji="0" lang="es-ES" sz="1800" b="1" i="0" u="none" strike="noStrike" cap="none" normalizeH="0" baseline="-25000" dirty="0" smtClean="0">
                  <a:ln>
                    <a:noFill/>
                  </a:ln>
                  <a:solidFill>
                    <a:schemeClr val="tx1"/>
                  </a:solidFill>
                  <a:effectLst/>
                  <a:latin typeface="Calibri" pitchFamily="34" charset="0"/>
                  <a:cs typeface="Arial" pitchFamily="34" charset="0"/>
                </a:rPr>
                <a:t>2</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7" name="Rectangle 13"/>
            <p:cNvSpPr>
              <a:spLocks noChangeArrowheads="1"/>
            </p:cNvSpPr>
            <p:nvPr/>
          </p:nvSpPr>
          <p:spPr bwMode="auto">
            <a:xfrm>
              <a:off x="6690" y="7861"/>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4</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038" name="Rectangle 14"/>
            <p:cNvSpPr>
              <a:spLocks noChangeArrowheads="1"/>
            </p:cNvSpPr>
            <p:nvPr/>
          </p:nvSpPr>
          <p:spPr bwMode="auto">
            <a:xfrm>
              <a:off x="5086" y="7861"/>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H</a:t>
              </a:r>
              <a:r>
                <a:rPr kumimoji="0" lang="es-ES" sz="1800" b="1" i="0" u="none" strike="noStrike" cap="none" normalizeH="0" baseline="-25000" dirty="0" smtClean="0">
                  <a:ln>
                    <a:noFill/>
                  </a:ln>
                  <a:solidFill>
                    <a:schemeClr val="tx1"/>
                  </a:solidFill>
                  <a:effectLst/>
                  <a:latin typeface="Calibri" pitchFamily="34" charset="0"/>
                  <a:cs typeface="Arial" pitchFamily="34" charset="0"/>
                </a:rPr>
                <a:t>3</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9" name="Rectangle 15"/>
            <p:cNvSpPr>
              <a:spLocks noChangeArrowheads="1"/>
            </p:cNvSpPr>
            <p:nvPr/>
          </p:nvSpPr>
          <p:spPr bwMode="auto">
            <a:xfrm>
              <a:off x="8437" y="7861"/>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5</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040" name="Rectangle 16"/>
            <p:cNvSpPr>
              <a:spLocks noChangeArrowheads="1"/>
            </p:cNvSpPr>
            <p:nvPr/>
          </p:nvSpPr>
          <p:spPr bwMode="auto">
            <a:xfrm>
              <a:off x="10076" y="7861"/>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6</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041" name="Rectangle 17"/>
            <p:cNvSpPr>
              <a:spLocks noChangeArrowheads="1"/>
            </p:cNvSpPr>
            <p:nvPr/>
          </p:nvSpPr>
          <p:spPr bwMode="auto">
            <a:xfrm>
              <a:off x="13366" y="7861"/>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8</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042" name="Rectangle 18"/>
            <p:cNvSpPr>
              <a:spLocks noChangeArrowheads="1"/>
            </p:cNvSpPr>
            <p:nvPr/>
          </p:nvSpPr>
          <p:spPr bwMode="auto">
            <a:xfrm>
              <a:off x="11762" y="7861"/>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7</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043" name="AutoShape 19"/>
            <p:cNvCxnSpPr>
              <a:cxnSpLocks noChangeShapeType="1"/>
            </p:cNvCxnSpPr>
            <p:nvPr/>
          </p:nvCxnSpPr>
          <p:spPr bwMode="auto">
            <a:xfrm flipV="1">
              <a:off x="2160" y="8993"/>
              <a:ext cx="0" cy="705"/>
            </a:xfrm>
            <a:prstGeom prst="straightConnector1">
              <a:avLst/>
            </a:prstGeom>
            <a:noFill/>
            <a:ln w="9525">
              <a:solidFill>
                <a:srgbClr val="000000"/>
              </a:solidFill>
              <a:round/>
              <a:headEnd/>
              <a:tailEnd type="triangle" w="med" len="med"/>
            </a:ln>
          </p:spPr>
        </p:cxnSp>
        <p:cxnSp>
          <p:nvCxnSpPr>
            <p:cNvPr id="1044" name="AutoShape 20"/>
            <p:cNvCxnSpPr>
              <a:cxnSpLocks noChangeShapeType="1"/>
            </p:cNvCxnSpPr>
            <p:nvPr/>
          </p:nvCxnSpPr>
          <p:spPr bwMode="auto">
            <a:xfrm flipV="1">
              <a:off x="3909" y="8993"/>
              <a:ext cx="0" cy="705"/>
            </a:xfrm>
            <a:prstGeom prst="straightConnector1">
              <a:avLst/>
            </a:prstGeom>
            <a:noFill/>
            <a:ln w="9525">
              <a:solidFill>
                <a:srgbClr val="000000"/>
              </a:solidFill>
              <a:round/>
              <a:headEnd/>
              <a:tailEnd type="triangle" w="med" len="med"/>
            </a:ln>
          </p:spPr>
        </p:cxnSp>
        <p:cxnSp>
          <p:nvCxnSpPr>
            <p:cNvPr id="1045" name="AutoShape 21"/>
            <p:cNvCxnSpPr>
              <a:cxnSpLocks noChangeShapeType="1"/>
            </p:cNvCxnSpPr>
            <p:nvPr/>
          </p:nvCxnSpPr>
          <p:spPr bwMode="auto">
            <a:xfrm flipV="1">
              <a:off x="5581" y="8993"/>
              <a:ext cx="0" cy="705"/>
            </a:xfrm>
            <a:prstGeom prst="straightConnector1">
              <a:avLst/>
            </a:prstGeom>
            <a:noFill/>
            <a:ln w="9525">
              <a:solidFill>
                <a:srgbClr val="000000"/>
              </a:solidFill>
              <a:round/>
              <a:headEnd/>
              <a:tailEnd type="triangle" w="med" len="med"/>
            </a:ln>
          </p:spPr>
        </p:cxnSp>
        <p:cxnSp>
          <p:nvCxnSpPr>
            <p:cNvPr id="1046" name="AutoShape 22"/>
            <p:cNvCxnSpPr>
              <a:cxnSpLocks noChangeShapeType="1"/>
            </p:cNvCxnSpPr>
            <p:nvPr/>
          </p:nvCxnSpPr>
          <p:spPr bwMode="auto">
            <a:xfrm flipV="1">
              <a:off x="7303" y="8993"/>
              <a:ext cx="0" cy="705"/>
            </a:xfrm>
            <a:prstGeom prst="straightConnector1">
              <a:avLst/>
            </a:prstGeom>
            <a:noFill/>
            <a:ln w="9525">
              <a:solidFill>
                <a:srgbClr val="000000"/>
              </a:solidFill>
              <a:round/>
              <a:headEnd/>
              <a:tailEnd type="triangle" w="med" len="med"/>
            </a:ln>
          </p:spPr>
        </p:cxnSp>
        <p:cxnSp>
          <p:nvCxnSpPr>
            <p:cNvPr id="1047" name="AutoShape 23"/>
            <p:cNvCxnSpPr>
              <a:cxnSpLocks noChangeShapeType="1"/>
            </p:cNvCxnSpPr>
            <p:nvPr/>
          </p:nvCxnSpPr>
          <p:spPr bwMode="auto">
            <a:xfrm flipV="1">
              <a:off x="8878" y="8993"/>
              <a:ext cx="0" cy="705"/>
            </a:xfrm>
            <a:prstGeom prst="straightConnector1">
              <a:avLst/>
            </a:prstGeom>
            <a:noFill/>
            <a:ln w="9525">
              <a:solidFill>
                <a:srgbClr val="000000"/>
              </a:solidFill>
              <a:round/>
              <a:headEnd/>
              <a:tailEnd type="triangle" w="med" len="med"/>
            </a:ln>
          </p:spPr>
        </p:cxnSp>
        <p:cxnSp>
          <p:nvCxnSpPr>
            <p:cNvPr id="1048" name="AutoShape 24"/>
            <p:cNvCxnSpPr>
              <a:cxnSpLocks noChangeShapeType="1"/>
            </p:cNvCxnSpPr>
            <p:nvPr/>
          </p:nvCxnSpPr>
          <p:spPr bwMode="auto">
            <a:xfrm flipV="1">
              <a:off x="10627" y="8993"/>
              <a:ext cx="0" cy="705"/>
            </a:xfrm>
            <a:prstGeom prst="straightConnector1">
              <a:avLst/>
            </a:prstGeom>
            <a:noFill/>
            <a:ln w="9525">
              <a:solidFill>
                <a:srgbClr val="000000"/>
              </a:solidFill>
              <a:round/>
              <a:headEnd/>
              <a:tailEnd type="triangle" w="med" len="med"/>
            </a:ln>
          </p:spPr>
        </p:cxnSp>
        <p:cxnSp>
          <p:nvCxnSpPr>
            <p:cNvPr id="1049" name="AutoShape 25"/>
            <p:cNvCxnSpPr>
              <a:cxnSpLocks noChangeShapeType="1"/>
            </p:cNvCxnSpPr>
            <p:nvPr/>
          </p:nvCxnSpPr>
          <p:spPr bwMode="auto">
            <a:xfrm flipV="1">
              <a:off x="12299" y="8993"/>
              <a:ext cx="0" cy="705"/>
            </a:xfrm>
            <a:prstGeom prst="straightConnector1">
              <a:avLst/>
            </a:prstGeom>
            <a:noFill/>
            <a:ln w="9525">
              <a:solidFill>
                <a:srgbClr val="000000"/>
              </a:solidFill>
              <a:round/>
              <a:headEnd/>
              <a:tailEnd type="triangle" w="med" len="med"/>
            </a:ln>
          </p:spPr>
        </p:cxnSp>
        <p:cxnSp>
          <p:nvCxnSpPr>
            <p:cNvPr id="1050" name="AutoShape 26"/>
            <p:cNvCxnSpPr>
              <a:cxnSpLocks noChangeShapeType="1"/>
            </p:cNvCxnSpPr>
            <p:nvPr/>
          </p:nvCxnSpPr>
          <p:spPr bwMode="auto">
            <a:xfrm flipV="1">
              <a:off x="13827" y="8993"/>
              <a:ext cx="0" cy="705"/>
            </a:xfrm>
            <a:prstGeom prst="straightConnector1">
              <a:avLst/>
            </a:prstGeom>
            <a:noFill/>
            <a:ln w="9525">
              <a:solidFill>
                <a:srgbClr val="000000"/>
              </a:solidFill>
              <a:round/>
              <a:headEnd/>
              <a:tailEnd type="triangle" w="med" len="med"/>
            </a:ln>
          </p:spPr>
        </p:cxnSp>
        <p:sp>
          <p:nvSpPr>
            <p:cNvPr id="1051" name="Rectangle 27"/>
            <p:cNvSpPr>
              <a:spLocks noChangeArrowheads="1"/>
            </p:cNvSpPr>
            <p:nvPr/>
          </p:nvSpPr>
          <p:spPr bwMode="auto">
            <a:xfrm>
              <a:off x="2727" y="5731"/>
              <a:ext cx="966" cy="967"/>
            </a:xfrm>
            <a:prstGeom prst="rect">
              <a:avLst/>
            </a:prstGeom>
            <a:solidFill>
              <a:srgbClr val="FFFFFF"/>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12</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052" name="Rectangle 28"/>
            <p:cNvSpPr>
              <a:spLocks noChangeArrowheads="1"/>
            </p:cNvSpPr>
            <p:nvPr/>
          </p:nvSpPr>
          <p:spPr bwMode="auto">
            <a:xfrm>
              <a:off x="9185" y="5819"/>
              <a:ext cx="966" cy="967"/>
            </a:xfrm>
            <a:prstGeom prst="rect">
              <a:avLst/>
            </a:prstGeom>
            <a:solidFill>
              <a:srgbClr val="FFFFFF"/>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56</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053" name="Rectangle 29"/>
            <p:cNvSpPr>
              <a:spLocks noChangeArrowheads="1"/>
            </p:cNvSpPr>
            <p:nvPr/>
          </p:nvSpPr>
          <p:spPr bwMode="auto">
            <a:xfrm>
              <a:off x="5849" y="5731"/>
              <a:ext cx="966" cy="967"/>
            </a:xfrm>
            <a:prstGeom prst="rect">
              <a:avLst/>
            </a:prstGeom>
            <a:solidFill>
              <a:srgbClr val="FFFFFF"/>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34</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054" name="Rectangle 30"/>
            <p:cNvSpPr>
              <a:spLocks noChangeArrowheads="1"/>
            </p:cNvSpPr>
            <p:nvPr/>
          </p:nvSpPr>
          <p:spPr bwMode="auto">
            <a:xfrm>
              <a:off x="12568" y="5819"/>
              <a:ext cx="966" cy="967"/>
            </a:xfrm>
            <a:prstGeom prst="rect">
              <a:avLst/>
            </a:prstGeom>
            <a:solidFill>
              <a:srgbClr val="FFFFFF"/>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78</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055" name="AutoShape 31"/>
            <p:cNvCxnSpPr>
              <a:cxnSpLocks noChangeShapeType="1"/>
            </p:cNvCxnSpPr>
            <p:nvPr/>
          </p:nvCxnSpPr>
          <p:spPr bwMode="auto">
            <a:xfrm flipV="1">
              <a:off x="2263" y="6921"/>
              <a:ext cx="780" cy="798"/>
            </a:xfrm>
            <a:prstGeom prst="straightConnector1">
              <a:avLst/>
            </a:prstGeom>
            <a:noFill/>
            <a:ln w="9525">
              <a:solidFill>
                <a:srgbClr val="000000"/>
              </a:solidFill>
              <a:round/>
              <a:headEnd/>
              <a:tailEnd type="triangle" w="med" len="med"/>
            </a:ln>
          </p:spPr>
        </p:cxnSp>
        <p:cxnSp>
          <p:nvCxnSpPr>
            <p:cNvPr id="1056" name="AutoShape 32"/>
            <p:cNvCxnSpPr>
              <a:cxnSpLocks noChangeShapeType="1"/>
            </p:cNvCxnSpPr>
            <p:nvPr/>
          </p:nvCxnSpPr>
          <p:spPr bwMode="auto">
            <a:xfrm flipV="1">
              <a:off x="5378" y="6921"/>
              <a:ext cx="780" cy="798"/>
            </a:xfrm>
            <a:prstGeom prst="straightConnector1">
              <a:avLst/>
            </a:prstGeom>
            <a:noFill/>
            <a:ln w="9525">
              <a:solidFill>
                <a:srgbClr val="000000"/>
              </a:solidFill>
              <a:round/>
              <a:headEnd/>
              <a:tailEnd type="triangle" w="med" len="med"/>
            </a:ln>
          </p:spPr>
        </p:cxnSp>
        <p:cxnSp>
          <p:nvCxnSpPr>
            <p:cNvPr id="1057" name="AutoShape 33"/>
            <p:cNvCxnSpPr>
              <a:cxnSpLocks noChangeShapeType="1"/>
            </p:cNvCxnSpPr>
            <p:nvPr/>
          </p:nvCxnSpPr>
          <p:spPr bwMode="auto">
            <a:xfrm flipV="1">
              <a:off x="12185" y="6921"/>
              <a:ext cx="780" cy="798"/>
            </a:xfrm>
            <a:prstGeom prst="straightConnector1">
              <a:avLst/>
            </a:prstGeom>
            <a:noFill/>
            <a:ln w="9525">
              <a:solidFill>
                <a:srgbClr val="000000"/>
              </a:solidFill>
              <a:round/>
              <a:headEnd/>
              <a:tailEnd type="triangle" w="med" len="med"/>
            </a:ln>
          </p:spPr>
        </p:cxnSp>
        <p:cxnSp>
          <p:nvCxnSpPr>
            <p:cNvPr id="1058" name="AutoShape 34"/>
            <p:cNvCxnSpPr>
              <a:cxnSpLocks noChangeShapeType="1"/>
            </p:cNvCxnSpPr>
            <p:nvPr/>
          </p:nvCxnSpPr>
          <p:spPr bwMode="auto">
            <a:xfrm flipV="1">
              <a:off x="8805" y="6921"/>
              <a:ext cx="780" cy="798"/>
            </a:xfrm>
            <a:prstGeom prst="straightConnector1">
              <a:avLst/>
            </a:prstGeom>
            <a:noFill/>
            <a:ln w="9525">
              <a:solidFill>
                <a:srgbClr val="000000"/>
              </a:solidFill>
              <a:round/>
              <a:headEnd/>
              <a:tailEnd type="triangle" w="med" len="med"/>
            </a:ln>
          </p:spPr>
        </p:cxnSp>
        <p:cxnSp>
          <p:nvCxnSpPr>
            <p:cNvPr id="1059" name="AutoShape 35"/>
            <p:cNvCxnSpPr>
              <a:cxnSpLocks noChangeShapeType="1"/>
            </p:cNvCxnSpPr>
            <p:nvPr/>
          </p:nvCxnSpPr>
          <p:spPr bwMode="auto">
            <a:xfrm flipH="1" flipV="1">
              <a:off x="3322" y="6921"/>
              <a:ext cx="498" cy="798"/>
            </a:xfrm>
            <a:prstGeom prst="straightConnector1">
              <a:avLst/>
            </a:prstGeom>
            <a:noFill/>
            <a:ln w="9525">
              <a:solidFill>
                <a:srgbClr val="000000"/>
              </a:solidFill>
              <a:round/>
              <a:headEnd/>
              <a:tailEnd type="triangle" w="med" len="med"/>
            </a:ln>
          </p:spPr>
        </p:cxnSp>
        <p:cxnSp>
          <p:nvCxnSpPr>
            <p:cNvPr id="1060" name="AutoShape 36"/>
            <p:cNvCxnSpPr>
              <a:cxnSpLocks noChangeShapeType="1"/>
            </p:cNvCxnSpPr>
            <p:nvPr/>
          </p:nvCxnSpPr>
          <p:spPr bwMode="auto">
            <a:xfrm flipH="1" flipV="1">
              <a:off x="6516" y="6921"/>
              <a:ext cx="498" cy="798"/>
            </a:xfrm>
            <a:prstGeom prst="straightConnector1">
              <a:avLst/>
            </a:prstGeom>
            <a:noFill/>
            <a:ln w="9525">
              <a:solidFill>
                <a:srgbClr val="000000"/>
              </a:solidFill>
              <a:round/>
              <a:headEnd/>
              <a:tailEnd type="triangle" w="med" len="med"/>
            </a:ln>
          </p:spPr>
        </p:cxnSp>
        <p:cxnSp>
          <p:nvCxnSpPr>
            <p:cNvPr id="1061" name="AutoShape 37"/>
            <p:cNvCxnSpPr>
              <a:cxnSpLocks noChangeShapeType="1"/>
            </p:cNvCxnSpPr>
            <p:nvPr/>
          </p:nvCxnSpPr>
          <p:spPr bwMode="auto">
            <a:xfrm flipH="1" flipV="1">
              <a:off x="13170" y="6921"/>
              <a:ext cx="498" cy="798"/>
            </a:xfrm>
            <a:prstGeom prst="straightConnector1">
              <a:avLst/>
            </a:prstGeom>
            <a:noFill/>
            <a:ln w="9525">
              <a:solidFill>
                <a:srgbClr val="000000"/>
              </a:solidFill>
              <a:round/>
              <a:headEnd/>
              <a:tailEnd type="triangle" w="med" len="med"/>
            </a:ln>
          </p:spPr>
        </p:cxnSp>
        <p:cxnSp>
          <p:nvCxnSpPr>
            <p:cNvPr id="1062" name="AutoShape 38"/>
            <p:cNvCxnSpPr>
              <a:cxnSpLocks noChangeShapeType="1"/>
            </p:cNvCxnSpPr>
            <p:nvPr/>
          </p:nvCxnSpPr>
          <p:spPr bwMode="auto">
            <a:xfrm flipH="1" flipV="1">
              <a:off x="9908" y="6921"/>
              <a:ext cx="498" cy="798"/>
            </a:xfrm>
            <a:prstGeom prst="straightConnector1">
              <a:avLst/>
            </a:prstGeom>
            <a:noFill/>
            <a:ln w="9525">
              <a:solidFill>
                <a:srgbClr val="000000"/>
              </a:solidFill>
              <a:round/>
              <a:headEnd/>
              <a:tailEnd type="triangle" w="med" len="med"/>
            </a:ln>
          </p:spPr>
        </p:cxnSp>
        <p:sp>
          <p:nvSpPr>
            <p:cNvPr id="1063" name="Rectangle 39"/>
            <p:cNvSpPr>
              <a:spLocks noChangeArrowheads="1"/>
            </p:cNvSpPr>
            <p:nvPr/>
          </p:nvSpPr>
          <p:spPr bwMode="auto">
            <a:xfrm>
              <a:off x="4247" y="3850"/>
              <a:ext cx="1464" cy="967"/>
            </a:xfrm>
            <a:prstGeom prst="rect">
              <a:avLst/>
            </a:prstGeom>
            <a:solidFill>
              <a:srgbClr val="FFFFFF"/>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1234</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064" name="Rectangle 40"/>
            <p:cNvSpPr>
              <a:spLocks noChangeArrowheads="1"/>
            </p:cNvSpPr>
            <p:nvPr/>
          </p:nvSpPr>
          <p:spPr bwMode="auto">
            <a:xfrm>
              <a:off x="10835" y="3703"/>
              <a:ext cx="1464" cy="967"/>
            </a:xfrm>
            <a:prstGeom prst="rect">
              <a:avLst/>
            </a:prstGeom>
            <a:solidFill>
              <a:srgbClr val="FFFFFF"/>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5678</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065" name="AutoShape 41"/>
            <p:cNvCxnSpPr>
              <a:cxnSpLocks noChangeShapeType="1"/>
            </p:cNvCxnSpPr>
            <p:nvPr/>
          </p:nvCxnSpPr>
          <p:spPr bwMode="auto">
            <a:xfrm flipV="1">
              <a:off x="3719" y="4984"/>
              <a:ext cx="647" cy="747"/>
            </a:xfrm>
            <a:prstGeom prst="straightConnector1">
              <a:avLst/>
            </a:prstGeom>
            <a:noFill/>
            <a:ln w="9525">
              <a:solidFill>
                <a:srgbClr val="000000"/>
              </a:solidFill>
              <a:round/>
              <a:headEnd/>
              <a:tailEnd type="triangle" w="med" len="med"/>
            </a:ln>
          </p:spPr>
        </p:cxnSp>
        <p:cxnSp>
          <p:nvCxnSpPr>
            <p:cNvPr id="1066" name="AutoShape 42"/>
            <p:cNvCxnSpPr>
              <a:cxnSpLocks noChangeShapeType="1"/>
            </p:cNvCxnSpPr>
            <p:nvPr/>
          </p:nvCxnSpPr>
          <p:spPr bwMode="auto">
            <a:xfrm flipV="1">
              <a:off x="10076" y="4766"/>
              <a:ext cx="966" cy="965"/>
            </a:xfrm>
            <a:prstGeom prst="straightConnector1">
              <a:avLst/>
            </a:prstGeom>
            <a:noFill/>
            <a:ln w="9525">
              <a:solidFill>
                <a:srgbClr val="000000"/>
              </a:solidFill>
              <a:round/>
              <a:headEnd/>
              <a:tailEnd type="triangle" w="med" len="med"/>
            </a:ln>
          </p:spPr>
        </p:cxnSp>
        <p:cxnSp>
          <p:nvCxnSpPr>
            <p:cNvPr id="1067" name="AutoShape 43"/>
            <p:cNvCxnSpPr>
              <a:cxnSpLocks noChangeShapeType="1"/>
            </p:cNvCxnSpPr>
            <p:nvPr/>
          </p:nvCxnSpPr>
          <p:spPr bwMode="auto">
            <a:xfrm flipH="1" flipV="1">
              <a:off x="11762" y="4766"/>
              <a:ext cx="744" cy="965"/>
            </a:xfrm>
            <a:prstGeom prst="straightConnector1">
              <a:avLst/>
            </a:prstGeom>
            <a:noFill/>
            <a:ln w="9525">
              <a:solidFill>
                <a:srgbClr val="000000"/>
              </a:solidFill>
              <a:round/>
              <a:headEnd/>
              <a:tailEnd type="triangle" w="med" len="med"/>
            </a:ln>
          </p:spPr>
        </p:cxnSp>
        <p:cxnSp>
          <p:nvCxnSpPr>
            <p:cNvPr id="1068" name="AutoShape 44"/>
            <p:cNvCxnSpPr>
              <a:cxnSpLocks noChangeShapeType="1"/>
            </p:cNvCxnSpPr>
            <p:nvPr/>
          </p:nvCxnSpPr>
          <p:spPr bwMode="auto">
            <a:xfrm flipH="1" flipV="1">
              <a:off x="5554" y="4893"/>
              <a:ext cx="498" cy="745"/>
            </a:xfrm>
            <a:prstGeom prst="straightConnector1">
              <a:avLst/>
            </a:prstGeom>
            <a:noFill/>
            <a:ln w="9525">
              <a:solidFill>
                <a:srgbClr val="000000"/>
              </a:solidFill>
              <a:round/>
              <a:headEnd/>
              <a:tailEnd type="triangle" w="med" len="med"/>
            </a:ln>
          </p:spPr>
        </p:cxnSp>
        <p:sp>
          <p:nvSpPr>
            <p:cNvPr id="1069" name="Rectangle 45"/>
            <p:cNvSpPr>
              <a:spLocks noChangeArrowheads="1"/>
            </p:cNvSpPr>
            <p:nvPr/>
          </p:nvSpPr>
          <p:spPr bwMode="auto">
            <a:xfrm>
              <a:off x="7567" y="1793"/>
              <a:ext cx="1836" cy="155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H</a:t>
              </a:r>
              <a:r>
                <a:rPr kumimoji="0" lang="es-ES" sz="1800" b="1" i="0" u="none" strike="noStrike" cap="none" normalizeH="0" baseline="-25000" dirty="0" smtClean="0">
                  <a:ln>
                    <a:noFill/>
                  </a:ln>
                  <a:solidFill>
                    <a:schemeClr val="tx1"/>
                  </a:solidFill>
                  <a:effectLst/>
                  <a:latin typeface="Calibri" pitchFamily="34" charset="0"/>
                  <a:cs typeface="Arial" pitchFamily="34" charset="0"/>
                </a:rPr>
                <a:t>12345678</a:t>
              </a:r>
              <a:br>
                <a:rPr kumimoji="0" lang="es-ES" sz="1800" b="1" i="0" u="none" strike="noStrike" cap="none" normalizeH="0" baseline="-25000" dirty="0" smtClean="0">
                  <a:ln>
                    <a:noFill/>
                  </a:ln>
                  <a:solidFill>
                    <a:schemeClr val="tx1"/>
                  </a:solidFill>
                  <a:effectLst/>
                  <a:latin typeface="Calibri" pitchFamily="34" charset="0"/>
                  <a:cs typeface="Arial" pitchFamily="34" charset="0"/>
                </a:rPr>
              </a:br>
              <a:r>
                <a:rPr kumimoji="0" lang="es-ES" sz="1800" b="1" i="0" u="none" strike="noStrike" cap="none" normalizeH="0" baseline="-25000" dirty="0" smtClean="0">
                  <a:ln>
                    <a:noFill/>
                  </a:ln>
                  <a:solidFill>
                    <a:schemeClr val="tx1"/>
                  </a:solidFill>
                  <a:effectLst/>
                  <a:latin typeface="Calibri" pitchFamily="34" charset="0"/>
                  <a:cs typeface="Arial" pitchFamily="34" charset="0"/>
                </a:rPr>
                <a:t>Merkle root</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70" name="AutoShape 46"/>
            <p:cNvCxnSpPr>
              <a:cxnSpLocks noChangeShapeType="1"/>
            </p:cNvCxnSpPr>
            <p:nvPr/>
          </p:nvCxnSpPr>
          <p:spPr bwMode="auto">
            <a:xfrm flipV="1">
              <a:off x="5876" y="3247"/>
              <a:ext cx="1706" cy="603"/>
            </a:xfrm>
            <a:prstGeom prst="straightConnector1">
              <a:avLst/>
            </a:prstGeom>
            <a:noFill/>
            <a:ln w="9525">
              <a:solidFill>
                <a:srgbClr val="000000"/>
              </a:solidFill>
              <a:round/>
              <a:headEnd/>
              <a:tailEnd type="triangle" w="med" len="med"/>
            </a:ln>
          </p:spPr>
        </p:cxnSp>
        <p:cxnSp>
          <p:nvCxnSpPr>
            <p:cNvPr id="1071" name="AutoShape 47"/>
            <p:cNvCxnSpPr>
              <a:cxnSpLocks noChangeShapeType="1"/>
            </p:cNvCxnSpPr>
            <p:nvPr/>
          </p:nvCxnSpPr>
          <p:spPr bwMode="auto">
            <a:xfrm flipH="1" flipV="1">
              <a:off x="9403" y="3350"/>
              <a:ext cx="1453" cy="588"/>
            </a:xfrm>
            <a:prstGeom prst="straightConnector1">
              <a:avLst/>
            </a:prstGeom>
            <a:noFill/>
            <a:ln w="9525">
              <a:solidFill>
                <a:srgbClr val="000000"/>
              </a:solidFill>
              <a:round/>
              <a:headEnd/>
              <a:tailEnd type="triangle" w="med" len="med"/>
            </a:ln>
          </p:spPr>
        </p:cxnSp>
        <p:sp>
          <p:nvSpPr>
            <p:cNvPr id="1072" name="Text Box 48"/>
            <p:cNvSpPr txBox="1">
              <a:spLocks noChangeArrowheads="1"/>
            </p:cNvSpPr>
            <p:nvPr/>
          </p:nvSpPr>
          <p:spPr bwMode="auto">
            <a:xfrm>
              <a:off x="819" y="969"/>
              <a:ext cx="5602" cy="2521"/>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spAutoFit/>
            </a:bodyPr>
            <a:lstStyle/>
            <a:p>
              <a:pPr lvl="0" fontAlgn="base">
                <a:spcBef>
                  <a:spcPct val="0"/>
                </a:spcBef>
                <a:spcAft>
                  <a:spcPts val="1000"/>
                </a:spcAft>
              </a:pPr>
              <a:r>
                <a:rPr kumimoji="0" lang="es-ES" sz="1400" b="1" i="0" u="none" strike="noStrike" cap="none" normalizeH="0" baseline="0" dirty="0" smtClean="0">
                  <a:ln>
                    <a:noFill/>
                  </a:ln>
                  <a:solidFill>
                    <a:schemeClr val="tx1"/>
                  </a:solidFill>
                  <a:effectLst/>
                  <a:latin typeface="Calibri" pitchFamily="34" charset="0"/>
                  <a:cs typeface="Arial" pitchFamily="34" charset="0"/>
                </a:rPr>
                <a:t>Árbol de Merkle: Se construye de abajo hacia arriba. Es imposible hacerlo al revés, SOLO se guardan en el Bloque minado, los hashes de color Verde y </a:t>
              </a:r>
              <a:r>
                <a:rPr lang="es-ES" sz="1400" b="1" dirty="0" smtClean="0">
                  <a:latin typeface="Calibri" pitchFamily="34" charset="0"/>
                  <a:cs typeface="Arial" pitchFamily="34" charset="0"/>
                </a:rPr>
                <a:t>en </a:t>
              </a:r>
              <a:r>
                <a:rPr kumimoji="0" lang="es-ES" sz="1400" b="1" i="0" u="none" strike="noStrike" cap="none" normalizeH="0" baseline="0" dirty="0" smtClean="0">
                  <a:ln>
                    <a:noFill/>
                  </a:ln>
                  <a:solidFill>
                    <a:schemeClr val="tx1"/>
                  </a:solidFill>
                  <a:effectLst/>
                  <a:latin typeface="Calibri" pitchFamily="34" charset="0"/>
                  <a:cs typeface="Arial" pitchFamily="34" charset="0"/>
                </a:rPr>
                <a:t>formato digital (NO CIFRADO). </a:t>
              </a:r>
              <a:r>
                <a:rPr lang="es-ES" sz="1400" b="1" dirty="0" smtClean="0">
                  <a:latin typeface="Calibri" pitchFamily="34" charset="0"/>
                  <a:cs typeface="Arial" pitchFamily="34" charset="0"/>
                </a:rPr>
                <a:t>También </a:t>
              </a:r>
              <a:r>
                <a:rPr kumimoji="0" lang="es-ES" sz="1400" b="1" i="0" u="none" strike="noStrike" cap="none" normalizeH="0" baseline="0" dirty="0" smtClean="0">
                  <a:ln>
                    <a:noFill/>
                  </a:ln>
                  <a:solidFill>
                    <a:schemeClr val="tx1"/>
                  </a:solidFill>
                  <a:effectLst/>
                  <a:latin typeface="Calibri" pitchFamily="34" charset="0"/>
                  <a:cs typeface="Arial" pitchFamily="34" charset="0"/>
                </a:rPr>
                <a:t> la Merkle root , el resto de hashes son deducible. Los Hashes se hacen con la función de Hash SHA256.</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073" name="Text Box 49"/>
          <p:cNvSpPr txBox="1">
            <a:spLocks noChangeArrowheads="1"/>
          </p:cNvSpPr>
          <p:nvPr/>
        </p:nvSpPr>
        <p:spPr bwMode="auto">
          <a:xfrm>
            <a:off x="6786578" y="285728"/>
            <a:ext cx="2000264" cy="571504"/>
          </a:xfrm>
          <a:prstGeom prst="rect">
            <a:avLst/>
          </a:prstGeom>
          <a:gradFill rotWithShape="0">
            <a:gsLst>
              <a:gs pos="0">
                <a:srgbClr val="FFFFFF"/>
              </a:gs>
              <a:gs pos="100000">
                <a:srgbClr val="B8CCE4"/>
              </a:gs>
            </a:gsLst>
            <a:lin ang="5400000" scaled="1"/>
          </a:gradFill>
          <a:ln w="12700">
            <a:solidFill>
              <a:srgbClr val="95B3D7"/>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ES" sz="2000" b="1" i="0" u="none" strike="noStrike" cap="none" normalizeH="0" baseline="0" dirty="0" smtClean="0">
                <a:ln>
                  <a:noFill/>
                </a:ln>
                <a:solidFill>
                  <a:schemeClr val="tx1"/>
                </a:solidFill>
                <a:effectLst/>
                <a:latin typeface="Calibri" pitchFamily="34" charset="0"/>
                <a:cs typeface="Arial" pitchFamily="34" charset="0"/>
              </a:rPr>
              <a:t>Árbol de Merkle</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2"/>
          <p:cNvGrpSpPr>
            <a:grpSpLocks/>
          </p:cNvGrpSpPr>
          <p:nvPr/>
        </p:nvGrpSpPr>
        <p:grpSpPr bwMode="auto">
          <a:xfrm>
            <a:off x="349251" y="65088"/>
            <a:ext cx="8580468" cy="6221432"/>
            <a:chOff x="549" y="103"/>
            <a:chExt cx="16047" cy="9868"/>
          </a:xfrm>
        </p:grpSpPr>
        <p:grpSp>
          <p:nvGrpSpPr>
            <p:cNvPr id="2051" name="Group 3"/>
            <p:cNvGrpSpPr>
              <a:grpSpLocks/>
            </p:cNvGrpSpPr>
            <p:nvPr/>
          </p:nvGrpSpPr>
          <p:grpSpPr bwMode="auto">
            <a:xfrm>
              <a:off x="4025" y="701"/>
              <a:ext cx="12571" cy="9270"/>
              <a:chOff x="1761" y="1793"/>
              <a:chExt cx="12571" cy="9270"/>
            </a:xfrm>
          </p:grpSpPr>
          <p:sp>
            <p:nvSpPr>
              <p:cNvPr id="2052" name="Rectangle 4"/>
              <p:cNvSpPr>
                <a:spLocks noChangeArrowheads="1"/>
              </p:cNvSpPr>
              <p:nvPr/>
            </p:nvSpPr>
            <p:spPr bwMode="auto">
              <a:xfrm>
                <a:off x="1761" y="10096"/>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T</a:t>
                </a:r>
                <a:r>
                  <a:rPr kumimoji="0" lang="es-ES" sz="1800" b="1" i="0" u="none" strike="noStrike" cap="none" normalizeH="0" baseline="-25000" dirty="0" smtClean="0">
                    <a:ln>
                      <a:noFill/>
                    </a:ln>
                    <a:solidFill>
                      <a:schemeClr val="tx1"/>
                    </a:solidFill>
                    <a:effectLst/>
                    <a:latin typeface="Calibri" pitchFamily="34" charset="0"/>
                    <a:cs typeface="Arial" pitchFamily="34" charset="0"/>
                  </a:rPr>
                  <a:t>1</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3" name="Rectangle 5"/>
              <p:cNvSpPr>
                <a:spLocks noChangeArrowheads="1"/>
              </p:cNvSpPr>
              <p:nvPr/>
            </p:nvSpPr>
            <p:spPr bwMode="auto">
              <a:xfrm>
                <a:off x="3400" y="10096"/>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T</a:t>
                </a:r>
                <a:r>
                  <a:rPr kumimoji="0" lang="es-ES" sz="1800" b="1" i="0" u="none" strike="noStrike" cap="none" normalizeH="0" baseline="-25000" dirty="0" smtClean="0">
                    <a:ln>
                      <a:noFill/>
                    </a:ln>
                    <a:solidFill>
                      <a:schemeClr val="tx1"/>
                    </a:solidFill>
                    <a:effectLst/>
                    <a:latin typeface="Calibri" pitchFamily="34" charset="0"/>
                    <a:cs typeface="Arial" pitchFamily="34" charset="0"/>
                  </a:rPr>
                  <a:t>2</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4" name="Rectangle 6"/>
              <p:cNvSpPr>
                <a:spLocks noChangeArrowheads="1"/>
              </p:cNvSpPr>
              <p:nvPr/>
            </p:nvSpPr>
            <p:spPr bwMode="auto">
              <a:xfrm>
                <a:off x="6690" y="10096"/>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T</a:t>
                </a:r>
                <a:r>
                  <a:rPr kumimoji="0" lang="es-ES" sz="1800" b="1" i="0" u="none" strike="noStrike" cap="none" normalizeH="0" baseline="-25000" dirty="0" smtClean="0">
                    <a:ln>
                      <a:noFill/>
                    </a:ln>
                    <a:solidFill>
                      <a:schemeClr val="tx1"/>
                    </a:solidFill>
                    <a:effectLst/>
                    <a:latin typeface="Calibri" pitchFamily="34" charset="0"/>
                    <a:cs typeface="Arial" pitchFamily="34" charset="0"/>
                  </a:rPr>
                  <a:t>4</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5" name="Rectangle 7"/>
              <p:cNvSpPr>
                <a:spLocks noChangeArrowheads="1"/>
              </p:cNvSpPr>
              <p:nvPr/>
            </p:nvSpPr>
            <p:spPr bwMode="auto">
              <a:xfrm>
                <a:off x="5086" y="10096"/>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T</a:t>
                </a:r>
                <a:r>
                  <a:rPr kumimoji="0" lang="es-ES" sz="1800" b="1" i="0" u="none" strike="noStrike" cap="none" normalizeH="0" baseline="-25000" dirty="0" smtClean="0">
                    <a:ln>
                      <a:noFill/>
                    </a:ln>
                    <a:solidFill>
                      <a:schemeClr val="tx1"/>
                    </a:solidFill>
                    <a:effectLst/>
                    <a:latin typeface="Calibri" pitchFamily="34" charset="0"/>
                    <a:cs typeface="Arial" pitchFamily="34" charset="0"/>
                  </a:rPr>
                  <a:t>3</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6" name="Rectangle 8"/>
              <p:cNvSpPr>
                <a:spLocks noChangeArrowheads="1"/>
              </p:cNvSpPr>
              <p:nvPr/>
            </p:nvSpPr>
            <p:spPr bwMode="auto">
              <a:xfrm>
                <a:off x="8437" y="10096"/>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T</a:t>
                </a:r>
                <a:r>
                  <a:rPr kumimoji="0" lang="es-ES" sz="1800" b="1" i="0" u="none" strike="noStrike" cap="none" normalizeH="0" baseline="-25000" dirty="0" smtClean="0">
                    <a:ln>
                      <a:noFill/>
                    </a:ln>
                    <a:solidFill>
                      <a:schemeClr val="tx1"/>
                    </a:solidFill>
                    <a:effectLst/>
                    <a:latin typeface="Calibri" pitchFamily="34" charset="0"/>
                    <a:cs typeface="Arial" pitchFamily="34" charset="0"/>
                  </a:rPr>
                  <a:t>5</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7" name="Rectangle 9"/>
              <p:cNvSpPr>
                <a:spLocks noChangeArrowheads="1"/>
              </p:cNvSpPr>
              <p:nvPr/>
            </p:nvSpPr>
            <p:spPr bwMode="auto">
              <a:xfrm>
                <a:off x="10076" y="10096"/>
                <a:ext cx="966" cy="967"/>
              </a:xfrm>
              <a:prstGeom prst="rect">
                <a:avLst/>
              </a:prstGeom>
              <a:solidFill>
                <a:schemeClr val="accent6"/>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T</a:t>
                </a:r>
                <a:r>
                  <a:rPr kumimoji="0" lang="es-ES" sz="1800" b="1" i="0" u="none" strike="noStrike" cap="none" normalizeH="0" baseline="-25000" dirty="0" smtClean="0">
                    <a:ln>
                      <a:noFill/>
                    </a:ln>
                    <a:solidFill>
                      <a:schemeClr val="tx1"/>
                    </a:solidFill>
                    <a:effectLst/>
                    <a:latin typeface="Calibri" pitchFamily="34" charset="0"/>
                    <a:cs typeface="Arial" pitchFamily="34" charset="0"/>
                  </a:rPr>
                  <a:t>6</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8" name="Rectangle 10"/>
              <p:cNvSpPr>
                <a:spLocks noChangeArrowheads="1"/>
              </p:cNvSpPr>
              <p:nvPr/>
            </p:nvSpPr>
            <p:spPr bwMode="auto">
              <a:xfrm>
                <a:off x="13366" y="10096"/>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T</a:t>
                </a:r>
                <a:r>
                  <a:rPr kumimoji="0" lang="es-ES" sz="1800" b="1" i="0" u="none" strike="noStrike" cap="none" normalizeH="0" baseline="-25000" dirty="0" smtClean="0">
                    <a:ln>
                      <a:noFill/>
                    </a:ln>
                    <a:solidFill>
                      <a:schemeClr val="tx1"/>
                    </a:solidFill>
                    <a:effectLst/>
                    <a:latin typeface="Calibri" pitchFamily="34" charset="0"/>
                    <a:cs typeface="Arial" pitchFamily="34" charset="0"/>
                  </a:rPr>
                  <a:t>8</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9" name="Rectangle 11"/>
              <p:cNvSpPr>
                <a:spLocks noChangeArrowheads="1"/>
              </p:cNvSpPr>
              <p:nvPr/>
            </p:nvSpPr>
            <p:spPr bwMode="auto">
              <a:xfrm>
                <a:off x="11762" y="10096"/>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T</a:t>
                </a:r>
                <a:r>
                  <a:rPr kumimoji="0" lang="es-ES" sz="1800" b="1" i="0" u="none" strike="noStrike" cap="none" normalizeH="0" baseline="-25000" dirty="0" smtClean="0">
                    <a:ln>
                      <a:noFill/>
                    </a:ln>
                    <a:solidFill>
                      <a:schemeClr val="tx1"/>
                    </a:solidFill>
                    <a:effectLst/>
                    <a:latin typeface="Calibri" pitchFamily="34" charset="0"/>
                    <a:cs typeface="Arial" pitchFamily="34" charset="0"/>
                  </a:rPr>
                  <a:t>7</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0" name="Rectangle 12"/>
              <p:cNvSpPr>
                <a:spLocks noChangeArrowheads="1"/>
              </p:cNvSpPr>
              <p:nvPr/>
            </p:nvSpPr>
            <p:spPr bwMode="auto">
              <a:xfrm>
                <a:off x="1761" y="8103"/>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H</a:t>
                </a:r>
                <a:r>
                  <a:rPr kumimoji="0" lang="es-ES" sz="1800" b="1" i="0" u="none" strike="noStrike" cap="none" normalizeH="0" baseline="-25000" dirty="0" smtClean="0">
                    <a:ln>
                      <a:noFill/>
                    </a:ln>
                    <a:solidFill>
                      <a:schemeClr val="tx1"/>
                    </a:solidFill>
                    <a:effectLst/>
                    <a:latin typeface="Calibri" pitchFamily="34" charset="0"/>
                    <a:cs typeface="Arial" pitchFamily="34" charset="0"/>
                  </a:rPr>
                  <a:t>1</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1" name="Rectangle 13"/>
              <p:cNvSpPr>
                <a:spLocks noChangeArrowheads="1"/>
              </p:cNvSpPr>
              <p:nvPr/>
            </p:nvSpPr>
            <p:spPr bwMode="auto">
              <a:xfrm>
                <a:off x="3400" y="8103"/>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2</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2062" name="Rectangle 14"/>
              <p:cNvSpPr>
                <a:spLocks noChangeArrowheads="1"/>
              </p:cNvSpPr>
              <p:nvPr/>
            </p:nvSpPr>
            <p:spPr bwMode="auto">
              <a:xfrm>
                <a:off x="6690" y="8103"/>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H</a:t>
                </a:r>
                <a:r>
                  <a:rPr kumimoji="0" lang="es-ES" sz="1800" b="1" i="0" u="none" strike="noStrike" cap="none" normalizeH="0" baseline="-25000" dirty="0" smtClean="0">
                    <a:ln>
                      <a:noFill/>
                    </a:ln>
                    <a:solidFill>
                      <a:schemeClr val="tx1"/>
                    </a:solidFill>
                    <a:effectLst/>
                    <a:latin typeface="Calibri" pitchFamily="34" charset="0"/>
                    <a:cs typeface="Arial" pitchFamily="34" charset="0"/>
                  </a:rPr>
                  <a:t>4</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3" name="Rectangle 15"/>
              <p:cNvSpPr>
                <a:spLocks noChangeArrowheads="1"/>
              </p:cNvSpPr>
              <p:nvPr/>
            </p:nvSpPr>
            <p:spPr bwMode="auto">
              <a:xfrm>
                <a:off x="5086" y="8103"/>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H</a:t>
                </a:r>
                <a:r>
                  <a:rPr kumimoji="0" lang="es-ES" sz="1800" b="1" i="0" u="none" strike="noStrike" cap="none" normalizeH="0" baseline="-25000" dirty="0" smtClean="0">
                    <a:ln>
                      <a:noFill/>
                    </a:ln>
                    <a:solidFill>
                      <a:schemeClr val="tx1"/>
                    </a:solidFill>
                    <a:effectLst/>
                    <a:latin typeface="Calibri" pitchFamily="34" charset="0"/>
                    <a:cs typeface="Arial" pitchFamily="34" charset="0"/>
                  </a:rPr>
                  <a:t>3</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4" name="Rectangle 16"/>
              <p:cNvSpPr>
                <a:spLocks noChangeArrowheads="1"/>
              </p:cNvSpPr>
              <p:nvPr/>
            </p:nvSpPr>
            <p:spPr bwMode="auto">
              <a:xfrm>
                <a:off x="8437" y="8103"/>
                <a:ext cx="966" cy="967"/>
              </a:xfrm>
              <a:prstGeom prst="rect">
                <a:avLst/>
              </a:prstGeom>
              <a:solidFill>
                <a:schemeClr val="accent6"/>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5</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2065" name="Rectangle 17"/>
              <p:cNvSpPr>
                <a:spLocks noChangeArrowheads="1"/>
              </p:cNvSpPr>
              <p:nvPr/>
            </p:nvSpPr>
            <p:spPr bwMode="auto">
              <a:xfrm>
                <a:off x="10076" y="8103"/>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6</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2066" name="Rectangle 18"/>
              <p:cNvSpPr>
                <a:spLocks noChangeArrowheads="1"/>
              </p:cNvSpPr>
              <p:nvPr/>
            </p:nvSpPr>
            <p:spPr bwMode="auto">
              <a:xfrm>
                <a:off x="13366" y="8103"/>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H</a:t>
                </a:r>
                <a:r>
                  <a:rPr kumimoji="0" lang="es-ES" sz="1800" b="1" i="0" u="none" strike="noStrike" cap="none" normalizeH="0" baseline="-25000" dirty="0" smtClean="0">
                    <a:ln>
                      <a:noFill/>
                    </a:ln>
                    <a:solidFill>
                      <a:schemeClr val="tx1"/>
                    </a:solidFill>
                    <a:effectLst/>
                    <a:latin typeface="Calibri" pitchFamily="34" charset="0"/>
                    <a:cs typeface="Arial" pitchFamily="34" charset="0"/>
                  </a:rPr>
                  <a:t>8</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7" name="Rectangle 19"/>
              <p:cNvSpPr>
                <a:spLocks noChangeArrowheads="1"/>
              </p:cNvSpPr>
              <p:nvPr/>
            </p:nvSpPr>
            <p:spPr bwMode="auto">
              <a:xfrm>
                <a:off x="11762" y="8103"/>
                <a:ext cx="966" cy="967"/>
              </a:xfrm>
              <a:prstGeom prst="rect">
                <a:avLst/>
              </a:prstGeom>
              <a:solidFill>
                <a:srgbClr val="92D050"/>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H</a:t>
                </a:r>
                <a:r>
                  <a:rPr kumimoji="0" lang="es-ES" sz="1800" b="1" i="0" u="none" strike="noStrike" cap="none" normalizeH="0" baseline="-25000" dirty="0" smtClean="0">
                    <a:ln>
                      <a:noFill/>
                    </a:ln>
                    <a:solidFill>
                      <a:schemeClr val="tx1"/>
                    </a:solidFill>
                    <a:effectLst/>
                    <a:latin typeface="Calibri" pitchFamily="34" charset="0"/>
                    <a:cs typeface="Arial" pitchFamily="34" charset="0"/>
                  </a:rPr>
                  <a:t>7</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2068" name="AutoShape 20"/>
              <p:cNvCxnSpPr>
                <a:cxnSpLocks noChangeShapeType="1"/>
              </p:cNvCxnSpPr>
              <p:nvPr/>
            </p:nvCxnSpPr>
            <p:spPr bwMode="auto">
              <a:xfrm flipV="1">
                <a:off x="2160" y="9235"/>
                <a:ext cx="0" cy="705"/>
              </a:xfrm>
              <a:prstGeom prst="straightConnector1">
                <a:avLst/>
              </a:prstGeom>
              <a:noFill/>
              <a:ln w="9525">
                <a:solidFill>
                  <a:srgbClr val="000000"/>
                </a:solidFill>
                <a:round/>
                <a:headEnd/>
                <a:tailEnd type="triangle" w="med" len="med"/>
              </a:ln>
            </p:spPr>
          </p:cxnSp>
          <p:cxnSp>
            <p:nvCxnSpPr>
              <p:cNvPr id="2069" name="AutoShape 21"/>
              <p:cNvCxnSpPr>
                <a:cxnSpLocks noChangeShapeType="1"/>
              </p:cNvCxnSpPr>
              <p:nvPr/>
            </p:nvCxnSpPr>
            <p:spPr bwMode="auto">
              <a:xfrm flipV="1">
                <a:off x="3909" y="9235"/>
                <a:ext cx="0" cy="705"/>
              </a:xfrm>
              <a:prstGeom prst="straightConnector1">
                <a:avLst/>
              </a:prstGeom>
              <a:noFill/>
              <a:ln w="9525">
                <a:solidFill>
                  <a:srgbClr val="000000"/>
                </a:solidFill>
                <a:round/>
                <a:headEnd/>
                <a:tailEnd type="triangle" w="med" len="med"/>
              </a:ln>
            </p:spPr>
          </p:cxnSp>
          <p:cxnSp>
            <p:nvCxnSpPr>
              <p:cNvPr id="2070" name="AutoShape 22"/>
              <p:cNvCxnSpPr>
                <a:cxnSpLocks noChangeShapeType="1"/>
              </p:cNvCxnSpPr>
              <p:nvPr/>
            </p:nvCxnSpPr>
            <p:spPr bwMode="auto">
              <a:xfrm flipV="1">
                <a:off x="5581" y="9235"/>
                <a:ext cx="0" cy="705"/>
              </a:xfrm>
              <a:prstGeom prst="straightConnector1">
                <a:avLst/>
              </a:prstGeom>
              <a:noFill/>
              <a:ln w="9525">
                <a:solidFill>
                  <a:srgbClr val="000000"/>
                </a:solidFill>
                <a:round/>
                <a:headEnd/>
                <a:tailEnd type="triangle" w="med" len="med"/>
              </a:ln>
            </p:spPr>
          </p:cxnSp>
          <p:cxnSp>
            <p:nvCxnSpPr>
              <p:cNvPr id="2071" name="AutoShape 23"/>
              <p:cNvCxnSpPr>
                <a:cxnSpLocks noChangeShapeType="1"/>
              </p:cNvCxnSpPr>
              <p:nvPr/>
            </p:nvCxnSpPr>
            <p:spPr bwMode="auto">
              <a:xfrm flipV="1">
                <a:off x="7303" y="9235"/>
                <a:ext cx="0" cy="705"/>
              </a:xfrm>
              <a:prstGeom prst="straightConnector1">
                <a:avLst/>
              </a:prstGeom>
              <a:noFill/>
              <a:ln w="9525">
                <a:solidFill>
                  <a:srgbClr val="000000"/>
                </a:solidFill>
                <a:round/>
                <a:headEnd/>
                <a:tailEnd type="triangle" w="med" len="med"/>
              </a:ln>
            </p:spPr>
          </p:cxnSp>
          <p:cxnSp>
            <p:nvCxnSpPr>
              <p:cNvPr id="2072" name="AutoShape 24"/>
              <p:cNvCxnSpPr>
                <a:cxnSpLocks noChangeShapeType="1"/>
              </p:cNvCxnSpPr>
              <p:nvPr/>
            </p:nvCxnSpPr>
            <p:spPr bwMode="auto">
              <a:xfrm flipV="1">
                <a:off x="8878" y="9235"/>
                <a:ext cx="0" cy="705"/>
              </a:xfrm>
              <a:prstGeom prst="straightConnector1">
                <a:avLst/>
              </a:prstGeom>
              <a:noFill/>
              <a:ln w="9525">
                <a:solidFill>
                  <a:srgbClr val="000000"/>
                </a:solidFill>
                <a:round/>
                <a:headEnd/>
                <a:tailEnd type="triangle" w="med" len="med"/>
              </a:ln>
            </p:spPr>
          </p:cxnSp>
          <p:cxnSp>
            <p:nvCxnSpPr>
              <p:cNvPr id="2073" name="AutoShape 25"/>
              <p:cNvCxnSpPr>
                <a:cxnSpLocks noChangeShapeType="1"/>
              </p:cNvCxnSpPr>
              <p:nvPr/>
            </p:nvCxnSpPr>
            <p:spPr bwMode="auto">
              <a:xfrm flipV="1">
                <a:off x="10627" y="9235"/>
                <a:ext cx="0" cy="705"/>
              </a:xfrm>
              <a:prstGeom prst="straightConnector1">
                <a:avLst/>
              </a:prstGeom>
              <a:noFill/>
              <a:ln w="9525">
                <a:solidFill>
                  <a:srgbClr val="000000"/>
                </a:solidFill>
                <a:round/>
                <a:headEnd/>
                <a:tailEnd type="triangle" w="med" len="med"/>
              </a:ln>
            </p:spPr>
          </p:cxnSp>
          <p:cxnSp>
            <p:nvCxnSpPr>
              <p:cNvPr id="2074" name="AutoShape 26"/>
              <p:cNvCxnSpPr>
                <a:cxnSpLocks noChangeShapeType="1"/>
              </p:cNvCxnSpPr>
              <p:nvPr/>
            </p:nvCxnSpPr>
            <p:spPr bwMode="auto">
              <a:xfrm flipV="1">
                <a:off x="12299" y="9235"/>
                <a:ext cx="0" cy="705"/>
              </a:xfrm>
              <a:prstGeom prst="straightConnector1">
                <a:avLst/>
              </a:prstGeom>
              <a:noFill/>
              <a:ln w="9525">
                <a:solidFill>
                  <a:srgbClr val="000000"/>
                </a:solidFill>
                <a:round/>
                <a:headEnd/>
                <a:tailEnd type="triangle" w="med" len="med"/>
              </a:ln>
            </p:spPr>
          </p:cxnSp>
          <p:cxnSp>
            <p:nvCxnSpPr>
              <p:cNvPr id="2075" name="AutoShape 27"/>
              <p:cNvCxnSpPr>
                <a:cxnSpLocks noChangeShapeType="1"/>
              </p:cNvCxnSpPr>
              <p:nvPr/>
            </p:nvCxnSpPr>
            <p:spPr bwMode="auto">
              <a:xfrm flipV="1">
                <a:off x="13827" y="9235"/>
                <a:ext cx="0" cy="705"/>
              </a:xfrm>
              <a:prstGeom prst="straightConnector1">
                <a:avLst/>
              </a:prstGeom>
              <a:noFill/>
              <a:ln w="9525">
                <a:solidFill>
                  <a:srgbClr val="000000"/>
                </a:solidFill>
                <a:round/>
                <a:headEnd/>
                <a:tailEnd type="triangle" w="med" len="med"/>
              </a:ln>
            </p:spPr>
          </p:cxnSp>
          <p:sp>
            <p:nvSpPr>
              <p:cNvPr id="2076" name="Rectangle 28"/>
              <p:cNvSpPr>
                <a:spLocks noChangeArrowheads="1"/>
              </p:cNvSpPr>
              <p:nvPr/>
            </p:nvSpPr>
            <p:spPr bwMode="auto">
              <a:xfrm>
                <a:off x="2727" y="5973"/>
                <a:ext cx="966" cy="967"/>
              </a:xfrm>
              <a:prstGeom prst="rect">
                <a:avLst/>
              </a:prstGeom>
              <a:solidFill>
                <a:srgbClr val="FFFFFF"/>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12</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2077" name="Rectangle 29"/>
              <p:cNvSpPr>
                <a:spLocks noChangeArrowheads="1"/>
              </p:cNvSpPr>
              <p:nvPr/>
            </p:nvSpPr>
            <p:spPr bwMode="auto">
              <a:xfrm>
                <a:off x="9185" y="6061"/>
                <a:ext cx="966" cy="967"/>
              </a:xfrm>
              <a:prstGeom prst="rect">
                <a:avLst/>
              </a:prstGeom>
              <a:solidFill>
                <a:srgbClr val="FFFFFF"/>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56</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2078" name="Rectangle 30"/>
              <p:cNvSpPr>
                <a:spLocks noChangeArrowheads="1"/>
              </p:cNvSpPr>
              <p:nvPr/>
            </p:nvSpPr>
            <p:spPr bwMode="auto">
              <a:xfrm>
                <a:off x="5849" y="5973"/>
                <a:ext cx="966" cy="967"/>
              </a:xfrm>
              <a:prstGeom prst="rect">
                <a:avLst/>
              </a:prstGeom>
              <a:solidFill>
                <a:srgbClr val="FFFFFF"/>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34</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2079" name="Rectangle 31"/>
              <p:cNvSpPr>
                <a:spLocks noChangeArrowheads="1"/>
              </p:cNvSpPr>
              <p:nvPr/>
            </p:nvSpPr>
            <p:spPr bwMode="auto">
              <a:xfrm>
                <a:off x="12568" y="6061"/>
                <a:ext cx="966" cy="967"/>
              </a:xfrm>
              <a:prstGeom prst="rect">
                <a:avLst/>
              </a:prstGeom>
              <a:solidFill>
                <a:schemeClr val="accent6"/>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H</a:t>
                </a:r>
                <a:r>
                  <a:rPr kumimoji="0" lang="es-ES" sz="1800" b="1" i="0" u="none" strike="noStrike" cap="none" normalizeH="0" baseline="-25000" dirty="0" smtClean="0">
                    <a:ln>
                      <a:noFill/>
                    </a:ln>
                    <a:solidFill>
                      <a:schemeClr val="tx1"/>
                    </a:solidFill>
                    <a:effectLst/>
                    <a:latin typeface="Calibri" pitchFamily="34" charset="0"/>
                    <a:cs typeface="Arial" pitchFamily="34" charset="0"/>
                  </a:rPr>
                  <a:t>78</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2080" name="AutoShape 32"/>
              <p:cNvCxnSpPr>
                <a:cxnSpLocks noChangeShapeType="1"/>
              </p:cNvCxnSpPr>
              <p:nvPr/>
            </p:nvCxnSpPr>
            <p:spPr bwMode="auto">
              <a:xfrm flipV="1">
                <a:off x="2263" y="7163"/>
                <a:ext cx="780" cy="798"/>
              </a:xfrm>
              <a:prstGeom prst="straightConnector1">
                <a:avLst/>
              </a:prstGeom>
              <a:noFill/>
              <a:ln w="9525">
                <a:solidFill>
                  <a:srgbClr val="000000"/>
                </a:solidFill>
                <a:round/>
                <a:headEnd/>
                <a:tailEnd type="triangle" w="med" len="med"/>
              </a:ln>
            </p:spPr>
          </p:cxnSp>
          <p:cxnSp>
            <p:nvCxnSpPr>
              <p:cNvPr id="2081" name="AutoShape 33"/>
              <p:cNvCxnSpPr>
                <a:cxnSpLocks noChangeShapeType="1"/>
              </p:cNvCxnSpPr>
              <p:nvPr/>
            </p:nvCxnSpPr>
            <p:spPr bwMode="auto">
              <a:xfrm flipV="1">
                <a:off x="5378" y="7163"/>
                <a:ext cx="780" cy="798"/>
              </a:xfrm>
              <a:prstGeom prst="straightConnector1">
                <a:avLst/>
              </a:prstGeom>
              <a:noFill/>
              <a:ln w="9525">
                <a:solidFill>
                  <a:srgbClr val="000000"/>
                </a:solidFill>
                <a:round/>
                <a:headEnd/>
                <a:tailEnd type="triangle" w="med" len="med"/>
              </a:ln>
            </p:spPr>
          </p:cxnSp>
          <p:cxnSp>
            <p:nvCxnSpPr>
              <p:cNvPr id="2082" name="AutoShape 34"/>
              <p:cNvCxnSpPr>
                <a:cxnSpLocks noChangeShapeType="1"/>
              </p:cNvCxnSpPr>
              <p:nvPr/>
            </p:nvCxnSpPr>
            <p:spPr bwMode="auto">
              <a:xfrm flipV="1">
                <a:off x="12185" y="7163"/>
                <a:ext cx="780" cy="798"/>
              </a:xfrm>
              <a:prstGeom prst="straightConnector1">
                <a:avLst/>
              </a:prstGeom>
              <a:noFill/>
              <a:ln w="9525">
                <a:solidFill>
                  <a:srgbClr val="000000"/>
                </a:solidFill>
                <a:round/>
                <a:headEnd/>
                <a:tailEnd type="triangle" w="med" len="med"/>
              </a:ln>
            </p:spPr>
          </p:cxnSp>
          <p:cxnSp>
            <p:nvCxnSpPr>
              <p:cNvPr id="2083" name="AutoShape 35"/>
              <p:cNvCxnSpPr>
                <a:cxnSpLocks noChangeShapeType="1"/>
              </p:cNvCxnSpPr>
              <p:nvPr/>
            </p:nvCxnSpPr>
            <p:spPr bwMode="auto">
              <a:xfrm flipV="1">
                <a:off x="8805" y="7163"/>
                <a:ext cx="780" cy="798"/>
              </a:xfrm>
              <a:prstGeom prst="straightConnector1">
                <a:avLst/>
              </a:prstGeom>
              <a:noFill/>
              <a:ln w="9525">
                <a:solidFill>
                  <a:srgbClr val="000000"/>
                </a:solidFill>
                <a:round/>
                <a:headEnd/>
                <a:tailEnd type="triangle" w="med" len="med"/>
              </a:ln>
            </p:spPr>
          </p:cxnSp>
          <p:cxnSp>
            <p:nvCxnSpPr>
              <p:cNvPr id="2084" name="AutoShape 36"/>
              <p:cNvCxnSpPr>
                <a:cxnSpLocks noChangeShapeType="1"/>
              </p:cNvCxnSpPr>
              <p:nvPr/>
            </p:nvCxnSpPr>
            <p:spPr bwMode="auto">
              <a:xfrm flipH="1" flipV="1">
                <a:off x="3322" y="7163"/>
                <a:ext cx="498" cy="798"/>
              </a:xfrm>
              <a:prstGeom prst="straightConnector1">
                <a:avLst/>
              </a:prstGeom>
              <a:noFill/>
              <a:ln w="9525">
                <a:solidFill>
                  <a:srgbClr val="000000"/>
                </a:solidFill>
                <a:round/>
                <a:headEnd/>
                <a:tailEnd type="triangle" w="med" len="med"/>
              </a:ln>
            </p:spPr>
          </p:cxnSp>
          <p:cxnSp>
            <p:nvCxnSpPr>
              <p:cNvPr id="2085" name="AutoShape 37"/>
              <p:cNvCxnSpPr>
                <a:cxnSpLocks noChangeShapeType="1"/>
              </p:cNvCxnSpPr>
              <p:nvPr/>
            </p:nvCxnSpPr>
            <p:spPr bwMode="auto">
              <a:xfrm flipH="1" flipV="1">
                <a:off x="6516" y="7163"/>
                <a:ext cx="498" cy="798"/>
              </a:xfrm>
              <a:prstGeom prst="straightConnector1">
                <a:avLst/>
              </a:prstGeom>
              <a:noFill/>
              <a:ln w="9525">
                <a:solidFill>
                  <a:srgbClr val="000000"/>
                </a:solidFill>
                <a:round/>
                <a:headEnd/>
                <a:tailEnd type="triangle" w="med" len="med"/>
              </a:ln>
            </p:spPr>
          </p:cxnSp>
          <p:cxnSp>
            <p:nvCxnSpPr>
              <p:cNvPr id="2086" name="AutoShape 38"/>
              <p:cNvCxnSpPr>
                <a:cxnSpLocks noChangeShapeType="1"/>
              </p:cNvCxnSpPr>
              <p:nvPr/>
            </p:nvCxnSpPr>
            <p:spPr bwMode="auto">
              <a:xfrm flipH="1" flipV="1">
                <a:off x="13170" y="7163"/>
                <a:ext cx="498" cy="798"/>
              </a:xfrm>
              <a:prstGeom prst="straightConnector1">
                <a:avLst/>
              </a:prstGeom>
              <a:noFill/>
              <a:ln w="9525">
                <a:solidFill>
                  <a:srgbClr val="000000"/>
                </a:solidFill>
                <a:round/>
                <a:headEnd/>
                <a:tailEnd type="triangle" w="med" len="med"/>
              </a:ln>
            </p:spPr>
          </p:cxnSp>
          <p:cxnSp>
            <p:nvCxnSpPr>
              <p:cNvPr id="2087" name="AutoShape 39"/>
              <p:cNvCxnSpPr>
                <a:cxnSpLocks noChangeShapeType="1"/>
              </p:cNvCxnSpPr>
              <p:nvPr/>
            </p:nvCxnSpPr>
            <p:spPr bwMode="auto">
              <a:xfrm flipH="1" flipV="1">
                <a:off x="9908" y="7163"/>
                <a:ext cx="498" cy="798"/>
              </a:xfrm>
              <a:prstGeom prst="straightConnector1">
                <a:avLst/>
              </a:prstGeom>
              <a:noFill/>
              <a:ln w="9525">
                <a:solidFill>
                  <a:srgbClr val="000000"/>
                </a:solidFill>
                <a:round/>
                <a:headEnd/>
                <a:tailEnd type="triangle" w="med" len="med"/>
              </a:ln>
            </p:spPr>
          </p:cxnSp>
          <p:sp>
            <p:nvSpPr>
              <p:cNvPr id="2088" name="Rectangle 40"/>
              <p:cNvSpPr>
                <a:spLocks noChangeArrowheads="1"/>
              </p:cNvSpPr>
              <p:nvPr/>
            </p:nvSpPr>
            <p:spPr bwMode="auto">
              <a:xfrm>
                <a:off x="4247" y="3850"/>
                <a:ext cx="1464" cy="967"/>
              </a:xfrm>
              <a:prstGeom prst="rect">
                <a:avLst/>
              </a:prstGeom>
              <a:solidFill>
                <a:schemeClr val="accent6"/>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1234</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2089" name="Rectangle 41"/>
              <p:cNvSpPr>
                <a:spLocks noChangeArrowheads="1"/>
              </p:cNvSpPr>
              <p:nvPr/>
            </p:nvSpPr>
            <p:spPr bwMode="auto">
              <a:xfrm>
                <a:off x="10835" y="3703"/>
                <a:ext cx="1464" cy="967"/>
              </a:xfrm>
              <a:prstGeom prst="rect">
                <a:avLst/>
              </a:prstGeom>
              <a:solidFill>
                <a:srgbClr val="FFFFFF"/>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Times New Roman" pitchFamily="18" charset="0"/>
                    <a:cs typeface="Arial" pitchFamily="34" charset="0"/>
                  </a:rPr>
                  <a:t/>
                </a:r>
                <a:br>
                  <a:rPr kumimoji="0" lang="es-ES" sz="1100" b="0" i="0" u="none" strike="noStrike" cap="none" normalizeH="0" baseline="0" smtClean="0">
                    <a:ln>
                      <a:noFill/>
                    </a:ln>
                    <a:solidFill>
                      <a:schemeClr val="tx1"/>
                    </a:solidFill>
                    <a:effectLst/>
                    <a:latin typeface="Times New Roman" pitchFamily="18" charset="0"/>
                    <a:cs typeface="Arial" pitchFamily="34" charset="0"/>
                  </a:rPr>
                </a:br>
                <a:r>
                  <a:rPr kumimoji="0" lang="es-ES" sz="1800" b="1" i="0" u="none" strike="noStrike" cap="none" normalizeH="0" baseline="0" smtClean="0">
                    <a:ln>
                      <a:noFill/>
                    </a:ln>
                    <a:solidFill>
                      <a:schemeClr val="tx1"/>
                    </a:solidFill>
                    <a:effectLst/>
                    <a:latin typeface="Calibri" pitchFamily="34" charset="0"/>
                    <a:cs typeface="Arial" pitchFamily="34" charset="0"/>
                  </a:rPr>
                  <a:t>H</a:t>
                </a:r>
                <a:r>
                  <a:rPr kumimoji="0" lang="es-ES" sz="1800" b="1" i="0" u="none" strike="noStrike" cap="none" normalizeH="0" baseline="-25000" smtClean="0">
                    <a:ln>
                      <a:noFill/>
                    </a:ln>
                    <a:solidFill>
                      <a:schemeClr val="tx1"/>
                    </a:solidFill>
                    <a:effectLst/>
                    <a:latin typeface="Calibri" pitchFamily="34" charset="0"/>
                    <a:cs typeface="Arial" pitchFamily="34" charset="0"/>
                  </a:rPr>
                  <a:t>5678</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2090" name="AutoShape 42"/>
              <p:cNvCxnSpPr>
                <a:cxnSpLocks noChangeShapeType="1"/>
              </p:cNvCxnSpPr>
              <p:nvPr/>
            </p:nvCxnSpPr>
            <p:spPr bwMode="auto">
              <a:xfrm flipV="1">
                <a:off x="3719" y="4984"/>
                <a:ext cx="647" cy="747"/>
              </a:xfrm>
              <a:prstGeom prst="straightConnector1">
                <a:avLst/>
              </a:prstGeom>
              <a:noFill/>
              <a:ln w="9525">
                <a:solidFill>
                  <a:srgbClr val="000000"/>
                </a:solidFill>
                <a:round/>
                <a:headEnd/>
                <a:tailEnd type="triangle" w="med" len="med"/>
              </a:ln>
            </p:spPr>
          </p:cxnSp>
          <p:cxnSp>
            <p:nvCxnSpPr>
              <p:cNvPr id="2091" name="AutoShape 43"/>
              <p:cNvCxnSpPr>
                <a:cxnSpLocks noChangeShapeType="1"/>
              </p:cNvCxnSpPr>
              <p:nvPr/>
            </p:nvCxnSpPr>
            <p:spPr bwMode="auto">
              <a:xfrm flipV="1">
                <a:off x="10076" y="4766"/>
                <a:ext cx="966" cy="965"/>
              </a:xfrm>
              <a:prstGeom prst="straightConnector1">
                <a:avLst/>
              </a:prstGeom>
              <a:noFill/>
              <a:ln w="9525">
                <a:solidFill>
                  <a:srgbClr val="000000"/>
                </a:solidFill>
                <a:round/>
                <a:headEnd/>
                <a:tailEnd type="triangle" w="med" len="med"/>
              </a:ln>
            </p:spPr>
          </p:cxnSp>
          <p:cxnSp>
            <p:nvCxnSpPr>
              <p:cNvPr id="2092" name="AutoShape 44"/>
              <p:cNvCxnSpPr>
                <a:cxnSpLocks noChangeShapeType="1"/>
              </p:cNvCxnSpPr>
              <p:nvPr/>
            </p:nvCxnSpPr>
            <p:spPr bwMode="auto">
              <a:xfrm flipH="1" flipV="1">
                <a:off x="11762" y="4766"/>
                <a:ext cx="744" cy="965"/>
              </a:xfrm>
              <a:prstGeom prst="straightConnector1">
                <a:avLst/>
              </a:prstGeom>
              <a:noFill/>
              <a:ln w="9525">
                <a:solidFill>
                  <a:srgbClr val="000000"/>
                </a:solidFill>
                <a:round/>
                <a:headEnd/>
                <a:tailEnd type="triangle" w="med" len="med"/>
              </a:ln>
            </p:spPr>
          </p:cxnSp>
          <p:cxnSp>
            <p:nvCxnSpPr>
              <p:cNvPr id="2093" name="AutoShape 45"/>
              <p:cNvCxnSpPr>
                <a:cxnSpLocks noChangeShapeType="1"/>
              </p:cNvCxnSpPr>
              <p:nvPr/>
            </p:nvCxnSpPr>
            <p:spPr bwMode="auto">
              <a:xfrm flipH="1" flipV="1">
                <a:off x="5554" y="4893"/>
                <a:ext cx="498" cy="745"/>
              </a:xfrm>
              <a:prstGeom prst="straightConnector1">
                <a:avLst/>
              </a:prstGeom>
              <a:noFill/>
              <a:ln w="9525">
                <a:solidFill>
                  <a:srgbClr val="000000"/>
                </a:solidFill>
                <a:round/>
                <a:headEnd/>
                <a:tailEnd type="triangle" w="med" len="med"/>
              </a:ln>
            </p:spPr>
          </p:cxnSp>
          <p:sp>
            <p:nvSpPr>
              <p:cNvPr id="2094" name="Rectangle 46"/>
              <p:cNvSpPr>
                <a:spLocks noChangeArrowheads="1"/>
              </p:cNvSpPr>
              <p:nvPr/>
            </p:nvSpPr>
            <p:spPr bwMode="auto">
              <a:xfrm>
                <a:off x="7567" y="1793"/>
                <a:ext cx="1836" cy="1557"/>
              </a:xfrm>
              <a:prstGeom prst="rect">
                <a:avLst/>
              </a:prstGeom>
              <a:solidFill>
                <a:schemeClr val="accent6"/>
              </a:soli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dirty="0" smtClean="0">
                    <a:ln>
                      <a:noFill/>
                    </a:ln>
                    <a:solidFill>
                      <a:schemeClr val="tx1"/>
                    </a:solidFill>
                    <a:effectLst/>
                    <a:latin typeface="Times New Roman" pitchFamily="18" charset="0"/>
                    <a:cs typeface="Arial" pitchFamily="34" charset="0"/>
                  </a:rPr>
                  <a:t/>
                </a:r>
                <a:br>
                  <a:rPr kumimoji="0" lang="es-ES" sz="1100" b="0" i="0" u="none" strike="noStrike" cap="none" normalizeH="0" baseline="0" dirty="0" smtClean="0">
                    <a:ln>
                      <a:noFill/>
                    </a:ln>
                    <a:solidFill>
                      <a:schemeClr val="tx1"/>
                    </a:solidFill>
                    <a:effectLst/>
                    <a:latin typeface="Times New Roman" pitchFamily="18" charset="0"/>
                    <a:cs typeface="Arial" pitchFamily="34" charset="0"/>
                  </a:rPr>
                </a:br>
                <a:r>
                  <a:rPr kumimoji="0" lang="es-ES" sz="1800" b="1" i="0" u="none" strike="noStrike" cap="none" normalizeH="0" baseline="0" dirty="0" smtClean="0">
                    <a:ln>
                      <a:noFill/>
                    </a:ln>
                    <a:solidFill>
                      <a:schemeClr val="tx1"/>
                    </a:solidFill>
                    <a:effectLst/>
                    <a:latin typeface="Calibri" pitchFamily="34" charset="0"/>
                    <a:cs typeface="Arial" pitchFamily="34" charset="0"/>
                  </a:rPr>
                  <a:t>H</a:t>
                </a:r>
                <a:r>
                  <a:rPr kumimoji="0" lang="es-ES" sz="1800" b="1" i="0" u="none" strike="noStrike" cap="none" normalizeH="0" baseline="-25000" dirty="0" smtClean="0">
                    <a:ln>
                      <a:noFill/>
                    </a:ln>
                    <a:solidFill>
                      <a:schemeClr val="tx1"/>
                    </a:solidFill>
                    <a:effectLst/>
                    <a:latin typeface="Calibri" pitchFamily="34" charset="0"/>
                    <a:cs typeface="Arial" pitchFamily="34" charset="0"/>
                  </a:rPr>
                  <a:t>12345678</a:t>
                </a:r>
                <a:br>
                  <a:rPr kumimoji="0" lang="es-ES" sz="1800" b="1" i="0" u="none" strike="noStrike" cap="none" normalizeH="0" baseline="-25000" dirty="0" smtClean="0">
                    <a:ln>
                      <a:noFill/>
                    </a:ln>
                    <a:solidFill>
                      <a:schemeClr val="tx1"/>
                    </a:solidFill>
                    <a:effectLst/>
                    <a:latin typeface="Calibri" pitchFamily="34" charset="0"/>
                    <a:cs typeface="Arial" pitchFamily="34" charset="0"/>
                  </a:rPr>
                </a:br>
                <a:r>
                  <a:rPr kumimoji="0" lang="es-ES" sz="1800" b="1" i="0" u="none" strike="noStrike" cap="none" normalizeH="0" baseline="-25000" dirty="0" smtClean="0">
                    <a:ln>
                      <a:noFill/>
                    </a:ln>
                    <a:solidFill>
                      <a:schemeClr val="tx1"/>
                    </a:solidFill>
                    <a:effectLst/>
                    <a:latin typeface="Calibri" pitchFamily="34" charset="0"/>
                    <a:cs typeface="Arial" pitchFamily="34" charset="0"/>
                  </a:rPr>
                  <a:t>Merkle root</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2095" name="AutoShape 47"/>
              <p:cNvCxnSpPr>
                <a:cxnSpLocks noChangeShapeType="1"/>
              </p:cNvCxnSpPr>
              <p:nvPr/>
            </p:nvCxnSpPr>
            <p:spPr bwMode="auto">
              <a:xfrm flipV="1">
                <a:off x="5876" y="3247"/>
                <a:ext cx="1706" cy="603"/>
              </a:xfrm>
              <a:prstGeom prst="straightConnector1">
                <a:avLst/>
              </a:prstGeom>
              <a:noFill/>
              <a:ln w="9525">
                <a:solidFill>
                  <a:srgbClr val="000000"/>
                </a:solidFill>
                <a:round/>
                <a:headEnd/>
                <a:tailEnd type="triangle" w="med" len="med"/>
              </a:ln>
            </p:spPr>
          </p:cxnSp>
          <p:cxnSp>
            <p:nvCxnSpPr>
              <p:cNvPr id="2096" name="AutoShape 48"/>
              <p:cNvCxnSpPr>
                <a:cxnSpLocks noChangeShapeType="1"/>
              </p:cNvCxnSpPr>
              <p:nvPr/>
            </p:nvCxnSpPr>
            <p:spPr bwMode="auto">
              <a:xfrm flipH="1" flipV="1">
                <a:off x="9403" y="3350"/>
                <a:ext cx="1453" cy="588"/>
              </a:xfrm>
              <a:prstGeom prst="straightConnector1">
                <a:avLst/>
              </a:prstGeom>
              <a:noFill/>
              <a:ln w="9525">
                <a:solidFill>
                  <a:srgbClr val="000000"/>
                </a:solidFill>
                <a:round/>
                <a:headEnd/>
                <a:tailEnd type="triangle" w="med" len="med"/>
              </a:ln>
            </p:spPr>
          </p:cxnSp>
        </p:grpSp>
        <p:sp>
          <p:nvSpPr>
            <p:cNvPr id="2097" name="Text Box 49"/>
            <p:cNvSpPr txBox="1">
              <a:spLocks noChangeArrowheads="1"/>
            </p:cNvSpPr>
            <p:nvPr/>
          </p:nvSpPr>
          <p:spPr bwMode="auto">
            <a:xfrm>
              <a:off x="549" y="103"/>
              <a:ext cx="5115" cy="477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ES" sz="1400" b="1" i="0" u="none" strike="noStrike" cap="none" normalizeH="0" baseline="0" dirty="0" smtClean="0">
                  <a:ln>
                    <a:noFill/>
                  </a:ln>
                  <a:solidFill>
                    <a:schemeClr val="tx1"/>
                  </a:solidFill>
                  <a:effectLst/>
                  <a:latin typeface="Calibri" pitchFamily="34" charset="0"/>
                  <a:cs typeface="Arial" pitchFamily="34" charset="0"/>
                </a:rPr>
                <a:t>Supongamos que buscamos la T</a:t>
              </a:r>
              <a:r>
                <a:rPr kumimoji="0" lang="es-ES" sz="1400" b="1" i="0" u="none" strike="noStrike" cap="none" normalizeH="0" baseline="-25000" dirty="0" smtClean="0">
                  <a:ln>
                    <a:noFill/>
                  </a:ln>
                  <a:solidFill>
                    <a:schemeClr val="tx1"/>
                  </a:solidFill>
                  <a:effectLst/>
                  <a:latin typeface="Calibri" pitchFamily="34" charset="0"/>
                  <a:cs typeface="Arial" pitchFamily="34" charset="0"/>
                </a:rPr>
                <a:t>6</a:t>
              </a:r>
              <a:r>
                <a:rPr kumimoji="0" lang="es-ES" sz="1400" b="1" i="0" u="none" strike="noStrike" cap="none" normalizeH="0" baseline="0" dirty="0" smtClean="0">
                  <a:ln>
                    <a:noFill/>
                  </a:ln>
                  <a:solidFill>
                    <a:schemeClr val="tx1"/>
                  </a:solidFill>
                  <a:effectLst/>
                  <a:latin typeface="Calibri" pitchFamily="34" charset="0"/>
                  <a:cs typeface="Arial" pitchFamily="34" charset="0"/>
                </a:rPr>
                <a:t> y queremos comprobar si es correcta. Un Nodo le ha de dar la Merkle Proof que son los nodos con la estrella. Se comprobará que la Merkle root que tiene guardada en la cabecera del Bloque, es igual a la Merkle root que salga en esta comprobación de hashes de los nodos.</a:t>
              </a:r>
              <a:br>
                <a:rPr kumimoji="0" lang="es-ES" sz="1400" b="1" i="0" u="none" strike="noStrike" cap="none" normalizeH="0" baseline="0" dirty="0" smtClean="0">
                  <a:ln>
                    <a:noFill/>
                  </a:ln>
                  <a:solidFill>
                    <a:schemeClr val="tx1"/>
                  </a:solidFill>
                  <a:effectLst/>
                  <a:latin typeface="Calibri" pitchFamily="34" charset="0"/>
                  <a:cs typeface="Arial" pitchFamily="34" charset="0"/>
                </a:rPr>
              </a:br>
              <a:r>
                <a:rPr kumimoji="0" lang="es-ES" sz="1400" b="1" i="0" u="none" strike="noStrike" cap="none" normalizeH="0" baseline="0" dirty="0" smtClean="0">
                  <a:ln>
                    <a:noFill/>
                  </a:ln>
                  <a:solidFill>
                    <a:schemeClr val="tx1"/>
                  </a:solidFill>
                  <a:effectLst/>
                  <a:latin typeface="Calibri" pitchFamily="34" charset="0"/>
                  <a:cs typeface="Arial" pitchFamily="34" charset="0"/>
                </a:rPr>
                <a:t>Le daremos los T6 y los hashes que están con la estrella de fondo rojo.  No necesita nada más. Este arbolito recortado se le llama  la Merkle Proof. Los de color verde están guardados en el bloque</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98" name="AutoShape 50"/>
            <p:cNvSpPr>
              <a:spLocks noChangeArrowheads="1"/>
            </p:cNvSpPr>
            <p:nvPr/>
          </p:nvSpPr>
          <p:spPr bwMode="auto">
            <a:xfrm>
              <a:off x="15071" y="4969"/>
              <a:ext cx="479" cy="328"/>
            </a:xfrm>
            <a:prstGeom prst="star5">
              <a:avLst/>
            </a:prstGeom>
            <a:solidFill>
              <a:srgbClr val="F79646"/>
            </a:solidFill>
            <a:ln w="38100">
              <a:solidFill>
                <a:srgbClr val="F2F2F2"/>
              </a:solidFill>
              <a:miter lim="800000"/>
              <a:headEnd/>
              <a:tailEnd/>
            </a:ln>
            <a:effectLst>
              <a:outerShdw dist="28398" dir="3806097" algn="ctr" rotWithShape="0">
                <a:srgbClr val="974706">
                  <a:alpha val="50000"/>
                </a:srgbClr>
              </a:outerShdw>
            </a:effectLst>
          </p:spPr>
          <p:txBody>
            <a:bodyPr vert="horz" wrap="square" lIns="91440" tIns="45720" rIns="91440" bIns="45720" numCol="1" anchor="t" anchorCtr="0" compatLnSpc="1">
              <a:prstTxWarp prst="textNoShape">
                <a:avLst/>
              </a:prstTxWarp>
            </a:bodyPr>
            <a:lstStyle/>
            <a:p>
              <a:endParaRPr lang="es-ES"/>
            </a:p>
          </p:txBody>
        </p:sp>
        <p:sp>
          <p:nvSpPr>
            <p:cNvPr id="2099" name="AutoShape 51"/>
            <p:cNvSpPr>
              <a:spLocks noChangeArrowheads="1"/>
            </p:cNvSpPr>
            <p:nvPr/>
          </p:nvSpPr>
          <p:spPr bwMode="auto">
            <a:xfrm>
              <a:off x="10970" y="7011"/>
              <a:ext cx="479" cy="328"/>
            </a:xfrm>
            <a:prstGeom prst="star5">
              <a:avLst/>
            </a:prstGeom>
            <a:solidFill>
              <a:srgbClr val="F79646"/>
            </a:solidFill>
            <a:ln w="38100">
              <a:solidFill>
                <a:srgbClr val="F2F2F2"/>
              </a:solidFill>
              <a:miter lim="800000"/>
              <a:headEnd/>
              <a:tailEnd/>
            </a:ln>
            <a:effectLst>
              <a:outerShdw dist="28398" dir="3806097" algn="ctr" rotWithShape="0">
                <a:srgbClr val="974706">
                  <a:alpha val="50000"/>
                </a:srgbClr>
              </a:outerShdw>
            </a:effectLst>
          </p:spPr>
          <p:txBody>
            <a:bodyPr vert="horz" wrap="square" lIns="91440" tIns="45720" rIns="91440" bIns="45720" numCol="1" anchor="t" anchorCtr="0" compatLnSpc="1">
              <a:prstTxWarp prst="textNoShape">
                <a:avLst/>
              </a:prstTxWarp>
            </a:bodyPr>
            <a:lstStyle/>
            <a:p>
              <a:endParaRPr lang="es-ES"/>
            </a:p>
          </p:txBody>
        </p:sp>
        <p:sp>
          <p:nvSpPr>
            <p:cNvPr id="2100" name="AutoShape 52"/>
            <p:cNvSpPr>
              <a:spLocks noChangeArrowheads="1"/>
            </p:cNvSpPr>
            <p:nvPr/>
          </p:nvSpPr>
          <p:spPr bwMode="auto">
            <a:xfrm>
              <a:off x="7081" y="2846"/>
              <a:ext cx="479" cy="328"/>
            </a:xfrm>
            <a:prstGeom prst="star5">
              <a:avLst/>
            </a:prstGeom>
            <a:solidFill>
              <a:srgbClr val="F79646"/>
            </a:solidFill>
            <a:ln w="38100">
              <a:solidFill>
                <a:srgbClr val="F2F2F2"/>
              </a:solidFill>
              <a:miter lim="800000"/>
              <a:headEnd/>
              <a:tailEnd/>
            </a:ln>
            <a:effectLst>
              <a:outerShdw dist="28398" dir="3806097" algn="ctr" rotWithShape="0">
                <a:srgbClr val="974706">
                  <a:alpha val="50000"/>
                </a:srgbClr>
              </a:outerShdw>
            </a:effectLst>
          </p:spPr>
          <p:txBody>
            <a:bodyPr vert="horz" wrap="square" lIns="91440" tIns="45720" rIns="91440" bIns="45720" numCol="1" anchor="t" anchorCtr="0" compatLnSpc="1">
              <a:prstTxWarp prst="textNoShape">
                <a:avLst/>
              </a:prstTxWarp>
            </a:bodyPr>
            <a:lstStyle/>
            <a:p>
              <a:endParaRPr lang="es-ES"/>
            </a:p>
          </p:txBody>
        </p:sp>
        <p:sp>
          <p:nvSpPr>
            <p:cNvPr id="2101" name="AutoShape 53"/>
            <p:cNvSpPr>
              <a:spLocks noChangeArrowheads="1"/>
            </p:cNvSpPr>
            <p:nvPr/>
          </p:nvSpPr>
          <p:spPr bwMode="auto">
            <a:xfrm>
              <a:off x="12620" y="9004"/>
              <a:ext cx="479" cy="328"/>
            </a:xfrm>
            <a:prstGeom prst="star5">
              <a:avLst/>
            </a:prstGeom>
            <a:solidFill>
              <a:srgbClr val="F79646"/>
            </a:solidFill>
            <a:ln w="38100">
              <a:solidFill>
                <a:srgbClr val="F2F2F2"/>
              </a:solidFill>
              <a:miter lim="800000"/>
              <a:headEnd/>
              <a:tailEnd/>
            </a:ln>
            <a:effectLst>
              <a:outerShdw dist="28398" dir="3806097" algn="ctr" rotWithShape="0">
                <a:srgbClr val="974706">
                  <a:alpha val="50000"/>
                </a:srgbClr>
              </a:outerShdw>
            </a:effectLst>
          </p:spPr>
          <p:txBody>
            <a:bodyPr vert="horz" wrap="square" lIns="91440" tIns="45720" rIns="91440" bIns="45720" numCol="1" anchor="t" anchorCtr="0" compatLnSpc="1">
              <a:prstTxWarp prst="textNoShape">
                <a:avLst/>
              </a:prstTxWarp>
            </a:bodyPr>
            <a:lstStyle/>
            <a:p>
              <a:endParaRPr lang="es-ES"/>
            </a:p>
          </p:txBody>
        </p:sp>
      </p:grpSp>
      <p:sp>
        <p:nvSpPr>
          <p:cNvPr id="2154" name="Text Box 106"/>
          <p:cNvSpPr txBox="1">
            <a:spLocks noChangeArrowheads="1"/>
          </p:cNvSpPr>
          <p:nvPr/>
        </p:nvSpPr>
        <p:spPr bwMode="auto">
          <a:xfrm>
            <a:off x="7072330" y="142852"/>
            <a:ext cx="1604963" cy="504825"/>
          </a:xfrm>
          <a:prstGeom prst="rect">
            <a:avLst/>
          </a:prstGeom>
          <a:gradFill rotWithShape="0">
            <a:gsLst>
              <a:gs pos="0">
                <a:srgbClr val="FFFFFF"/>
              </a:gs>
              <a:gs pos="100000">
                <a:srgbClr val="B8CCE4"/>
              </a:gs>
            </a:gsLst>
            <a:lin ang="5400000" scaled="1"/>
          </a:gradFill>
          <a:ln w="12700">
            <a:solidFill>
              <a:srgbClr val="95B3D7"/>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ES" sz="2000" b="1" i="0" u="none" strike="noStrike" cap="none" normalizeH="0" baseline="0" smtClean="0">
                <a:ln>
                  <a:noFill/>
                </a:ln>
                <a:solidFill>
                  <a:schemeClr val="tx1"/>
                </a:solidFill>
                <a:effectLst/>
                <a:latin typeface="Calibri" pitchFamily="34" charset="0"/>
                <a:cs typeface="Arial" pitchFamily="34" charset="0"/>
              </a:rPr>
              <a:t>Merkle Proof</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55" name="Text Box 49"/>
          <p:cNvSpPr txBox="1">
            <a:spLocks noChangeArrowheads="1"/>
          </p:cNvSpPr>
          <p:nvPr/>
        </p:nvSpPr>
        <p:spPr bwMode="auto">
          <a:xfrm>
            <a:off x="214282" y="3857629"/>
            <a:ext cx="1714512" cy="107157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400" b="1" i="0" u="none" strike="noStrike" cap="none" normalizeH="0" baseline="0" dirty="0" smtClean="0">
                <a:ln>
                  <a:noFill/>
                </a:ln>
                <a:solidFill>
                  <a:schemeClr val="tx1"/>
                </a:solidFill>
                <a:effectLst/>
                <a:latin typeface="Arial" pitchFamily="34" charset="0"/>
                <a:cs typeface="Arial" pitchFamily="34" charset="0"/>
              </a:rPr>
              <a:t>Ojo! La </a:t>
            </a:r>
            <a:r>
              <a:rPr lang="es-ES" sz="1400" b="1" dirty="0" smtClean="0">
                <a:latin typeface="Arial" pitchFamily="34" charset="0"/>
                <a:cs typeface="Arial" pitchFamily="34" charset="0"/>
              </a:rPr>
              <a:t>M</a:t>
            </a:r>
            <a:r>
              <a:rPr kumimoji="0" lang="es-ES" sz="1400" b="1" i="0" u="none" strike="noStrike" cap="none" normalizeH="0" baseline="0" dirty="0" smtClean="0">
                <a:ln>
                  <a:noFill/>
                </a:ln>
                <a:solidFill>
                  <a:schemeClr val="tx1"/>
                </a:solidFill>
                <a:effectLst/>
                <a:latin typeface="Arial" pitchFamily="34" charset="0"/>
                <a:cs typeface="Arial" pitchFamily="34" charset="0"/>
              </a:rPr>
              <a:t>erkle</a:t>
            </a:r>
            <a:r>
              <a:rPr kumimoji="0" lang="es-ES" sz="1400" b="1" i="0" u="none" strike="noStrike" cap="none" normalizeH="0" dirty="0" smtClean="0">
                <a:ln>
                  <a:noFill/>
                </a:ln>
                <a:solidFill>
                  <a:schemeClr val="tx1"/>
                </a:solidFill>
                <a:effectLst/>
                <a:latin typeface="Arial" pitchFamily="34" charset="0"/>
                <a:cs typeface="Arial" pitchFamily="34" charset="0"/>
              </a:rPr>
              <a:t> root está guardada dentro de la cabecera del bloque. Los hashes de color verde están en el Bloque pero no en la cabecera</a:t>
            </a:r>
            <a:endParaRPr kumimoji="0" lang="es-ES" sz="1400" b="1" i="0" u="none" strike="noStrike" cap="none" normalizeH="0" baseline="0" dirty="0" smtClean="0">
              <a:ln>
                <a:noFill/>
              </a:ln>
              <a:solidFill>
                <a:schemeClr val="tx1"/>
              </a:solidFill>
              <a:effectLst/>
              <a:latin typeface="Arial" pitchFamily="34" charset="0"/>
              <a:cs typeface="Arial" pitchFamily="34" charset="0"/>
            </a:endParaRPr>
          </a:p>
        </p:txBody>
      </p:sp>
      <p:sp>
        <p:nvSpPr>
          <p:cNvPr id="56" name="AutoShape 50"/>
          <p:cNvSpPr>
            <a:spLocks noChangeArrowheads="1"/>
          </p:cNvSpPr>
          <p:nvPr/>
        </p:nvSpPr>
        <p:spPr bwMode="auto">
          <a:xfrm>
            <a:off x="5643570" y="500042"/>
            <a:ext cx="256125" cy="206793"/>
          </a:xfrm>
          <a:prstGeom prst="star5">
            <a:avLst/>
          </a:prstGeom>
          <a:solidFill>
            <a:srgbClr val="F79646"/>
          </a:solidFill>
          <a:ln w="38100">
            <a:solidFill>
              <a:srgbClr val="F2F2F2"/>
            </a:solidFill>
            <a:miter lim="800000"/>
            <a:headEnd/>
            <a:tailEnd/>
          </a:ln>
          <a:effectLst>
            <a:outerShdw dist="28398" dir="3806097" algn="ctr" rotWithShape="0">
              <a:srgbClr val="974706">
                <a:alpha val="50000"/>
              </a:srgbClr>
            </a:outerShdw>
          </a:effectLst>
        </p:spPr>
        <p:txBody>
          <a:bodyPr vert="horz" wrap="square" lIns="91440" tIns="45720" rIns="91440" bIns="45720" numCol="1" anchor="t" anchorCtr="0" compatLnSpc="1">
            <a:prstTxWarp prst="textNoShape">
              <a:avLst/>
            </a:prstTxWarp>
          </a:bodyPr>
          <a:lstStyle/>
          <a:p>
            <a:endParaRPr lang="es-E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banner.jpg"/>
          <p:cNvPicPr>
            <a:picLocks noChangeAspect="1"/>
          </p:cNvPicPr>
          <p:nvPr/>
        </p:nvPicPr>
        <p:blipFill>
          <a:blip r:embed="rId2" cstate="print"/>
          <a:stretch>
            <a:fillRect/>
          </a:stretch>
        </p:blipFill>
        <p:spPr>
          <a:xfrm>
            <a:off x="7858148" y="71414"/>
            <a:ext cx="1285852" cy="679794"/>
          </a:xfrm>
          <a:prstGeom prst="rect">
            <a:avLst/>
          </a:prstGeom>
        </p:spPr>
      </p:pic>
      <p:sp>
        <p:nvSpPr>
          <p:cNvPr id="3" name="2 CuadroTexto"/>
          <p:cNvSpPr txBox="1"/>
          <p:nvPr/>
        </p:nvSpPr>
        <p:spPr>
          <a:xfrm>
            <a:off x="2643174" y="142852"/>
            <a:ext cx="3929090" cy="707886"/>
          </a:xfrm>
          <a:prstGeom prst="rect">
            <a:avLst/>
          </a:prstGeom>
          <a:noFill/>
        </p:spPr>
        <p:txBody>
          <a:bodyPr wrap="square" rtlCol="0">
            <a:spAutoFit/>
          </a:bodyPr>
          <a:lstStyle/>
          <a:p>
            <a:pPr algn="ctr"/>
            <a:r>
              <a:rPr lang="es-ES" sz="4000" b="1" dirty="0" smtClean="0">
                <a:solidFill>
                  <a:srgbClr val="FF0000"/>
                </a:solidFill>
              </a:rPr>
              <a:t>La Blockchain (II)</a:t>
            </a:r>
            <a:endParaRPr lang="es-ES" sz="4000" b="1" dirty="0">
              <a:solidFill>
                <a:srgbClr val="FF0000"/>
              </a:solidFill>
            </a:endParaRPr>
          </a:p>
        </p:txBody>
      </p:sp>
      <p:sp>
        <p:nvSpPr>
          <p:cNvPr id="4" name="3 CuadroTexto"/>
          <p:cNvSpPr txBox="1"/>
          <p:nvPr/>
        </p:nvSpPr>
        <p:spPr>
          <a:xfrm>
            <a:off x="428596" y="1214422"/>
            <a:ext cx="7143800" cy="369332"/>
          </a:xfrm>
          <a:prstGeom prst="rect">
            <a:avLst/>
          </a:prstGeom>
          <a:noFill/>
        </p:spPr>
        <p:txBody>
          <a:bodyPr wrap="square" rtlCol="0">
            <a:spAutoFit/>
          </a:bodyPr>
          <a:lstStyle/>
          <a:p>
            <a:r>
              <a:rPr lang="es-ES" dirty="0" smtClean="0"/>
              <a:t>Una mirada a los exploradores de Bitcoin y Ethereum</a:t>
            </a:r>
            <a:endParaRPr lang="es-ES" dirty="0"/>
          </a:p>
        </p:txBody>
      </p:sp>
      <p:sp>
        <p:nvSpPr>
          <p:cNvPr id="5" name="4 CuadroTexto"/>
          <p:cNvSpPr txBox="1"/>
          <p:nvPr/>
        </p:nvSpPr>
        <p:spPr>
          <a:xfrm>
            <a:off x="428596" y="2143116"/>
            <a:ext cx="6786610" cy="1477328"/>
          </a:xfrm>
          <a:prstGeom prst="rect">
            <a:avLst/>
          </a:prstGeom>
          <a:noFill/>
        </p:spPr>
        <p:txBody>
          <a:bodyPr wrap="square" rtlCol="0">
            <a:spAutoFit/>
          </a:bodyPr>
          <a:lstStyle/>
          <a:p>
            <a:r>
              <a:rPr lang="es-ES" b="1" dirty="0" smtClean="0">
                <a:solidFill>
                  <a:srgbClr val="FF0000"/>
                </a:solidFill>
              </a:rPr>
              <a:t>Exploradores</a:t>
            </a:r>
            <a:r>
              <a:rPr lang="es-ES" dirty="0" smtClean="0">
                <a:solidFill>
                  <a:srgbClr val="FF0000"/>
                </a:solidFill>
              </a:rPr>
              <a:t>:</a:t>
            </a:r>
          </a:p>
          <a:p>
            <a:r>
              <a:rPr lang="en-US" dirty="0" smtClean="0">
                <a:solidFill>
                  <a:srgbClr val="BE480A"/>
                </a:solidFill>
                <a:hlinkClick r:id="rId3"/>
              </a:rPr>
              <a:t>https://www.blockchain.com/explorer</a:t>
            </a:r>
          </a:p>
          <a:p>
            <a:r>
              <a:rPr lang="en-US" dirty="0" smtClean="0">
                <a:solidFill>
                  <a:srgbClr val="BE480A"/>
                </a:solidFill>
                <a:hlinkClick r:id="rId4"/>
              </a:rPr>
              <a:t>https://ethseer.com/</a:t>
            </a:r>
            <a:endParaRPr lang="es-ES" dirty="0" smtClean="0"/>
          </a:p>
          <a:p>
            <a:r>
              <a:rPr lang="en-US" dirty="0" smtClean="0">
                <a:solidFill>
                  <a:srgbClr val="BE480A"/>
                </a:solidFill>
                <a:hlinkClick r:id="rId3"/>
              </a:rPr>
              <a:t>https://beaconcha.in/</a:t>
            </a:r>
          </a:p>
          <a:p>
            <a:r>
              <a:rPr lang="en-US" dirty="0" smtClean="0">
                <a:solidFill>
                  <a:srgbClr val="BE480A"/>
                </a:solidFill>
                <a:hlinkClick r:id="rId3"/>
              </a:rPr>
              <a:t>https://etherscan.io/</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1971</TotalTime>
  <Words>1098</Words>
  <Application>Microsoft Office PowerPoint</Application>
  <PresentationFormat>Presentación en pantalla (4:3)</PresentationFormat>
  <Paragraphs>300</Paragraphs>
  <Slides>15</Slides>
  <Notes>1</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Blockchain</dc:title>
  <dc:creator>usuario</dc:creator>
  <cp:lastModifiedBy>usuario</cp:lastModifiedBy>
  <cp:revision>218</cp:revision>
  <dcterms:created xsi:type="dcterms:W3CDTF">2023-02-19T18:15:50Z</dcterms:created>
  <dcterms:modified xsi:type="dcterms:W3CDTF">2024-04-22T12:46:25Z</dcterms:modified>
</cp:coreProperties>
</file>