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1"/>
  </p:sldMasterIdLst>
  <p:sldIdLst>
    <p:sldId id="257" r:id="rId2"/>
    <p:sldId id="273" r:id="rId3"/>
    <p:sldId id="274" r:id="rId4"/>
    <p:sldId id="292" r:id="rId5"/>
    <p:sldId id="293" r:id="rId6"/>
    <p:sldId id="296" r:id="rId7"/>
    <p:sldId id="262" r:id="rId8"/>
    <p:sldId id="263" r:id="rId9"/>
    <p:sldId id="275" r:id="rId10"/>
    <p:sldId id="276" r:id="rId11"/>
    <p:sldId id="277" r:id="rId12"/>
    <p:sldId id="280" r:id="rId13"/>
    <p:sldId id="279" r:id="rId14"/>
    <p:sldId id="278" r:id="rId15"/>
    <p:sldId id="283" r:id="rId16"/>
    <p:sldId id="282" r:id="rId17"/>
    <p:sldId id="281" r:id="rId18"/>
    <p:sldId id="286" r:id="rId19"/>
    <p:sldId id="285" r:id="rId20"/>
    <p:sldId id="294" r:id="rId21"/>
    <p:sldId id="290" r:id="rId22"/>
    <p:sldId id="268" r:id="rId23"/>
    <p:sldId id="271" r:id="rId24"/>
    <p:sldId id="272" r:id="rId25"/>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6" d="100"/>
          <a:sy n="106" d="100"/>
        </p:scale>
        <p:origin x="-168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E773A6C2-2BB7-4C11-ADEA-627C8293B5EF}" type="datetimeFigureOut">
              <a:rPr lang="es-ES" smtClean="0"/>
              <a:pPr/>
              <a:t>21/03/2024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0B81912E-F889-417C-A02B-29E3EB0B18F8}"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773A6C2-2BB7-4C11-ADEA-627C8293B5EF}" type="datetimeFigureOut">
              <a:rPr lang="es-ES" smtClean="0"/>
              <a:pPr/>
              <a:t>21/03/2024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0B81912E-F889-417C-A02B-29E3EB0B18F8}"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773A6C2-2BB7-4C11-ADEA-627C8293B5EF}" type="datetimeFigureOut">
              <a:rPr lang="es-ES" smtClean="0"/>
              <a:pPr/>
              <a:t>21/03/2024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0B81912E-F889-417C-A02B-29E3EB0B18F8}"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773A6C2-2BB7-4C11-ADEA-627C8293B5EF}" type="datetimeFigureOut">
              <a:rPr lang="es-ES" smtClean="0"/>
              <a:pPr/>
              <a:t>21/03/2024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0B81912E-F889-417C-A02B-29E3EB0B18F8}"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E773A6C2-2BB7-4C11-ADEA-627C8293B5EF}" type="datetimeFigureOut">
              <a:rPr lang="es-ES" smtClean="0"/>
              <a:pPr/>
              <a:t>21/03/2024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0B81912E-F889-417C-A02B-29E3EB0B18F8}"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E773A6C2-2BB7-4C11-ADEA-627C8293B5EF}" type="datetimeFigureOut">
              <a:rPr lang="es-ES" smtClean="0"/>
              <a:pPr/>
              <a:t>21/03/2024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0B81912E-F889-417C-A02B-29E3EB0B18F8}"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E773A6C2-2BB7-4C11-ADEA-627C8293B5EF}" type="datetimeFigureOut">
              <a:rPr lang="es-ES" smtClean="0"/>
              <a:pPr/>
              <a:t>21/03/2024</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0B81912E-F889-417C-A02B-29E3EB0B18F8}"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E773A6C2-2BB7-4C11-ADEA-627C8293B5EF}" type="datetimeFigureOut">
              <a:rPr lang="es-ES" smtClean="0"/>
              <a:pPr/>
              <a:t>21/03/2024</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0B81912E-F889-417C-A02B-29E3EB0B18F8}"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E773A6C2-2BB7-4C11-ADEA-627C8293B5EF}" type="datetimeFigureOut">
              <a:rPr lang="es-ES" smtClean="0"/>
              <a:pPr/>
              <a:t>21/03/2024</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0B81912E-F889-417C-A02B-29E3EB0B18F8}"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773A6C2-2BB7-4C11-ADEA-627C8293B5EF}" type="datetimeFigureOut">
              <a:rPr lang="es-ES" smtClean="0"/>
              <a:pPr/>
              <a:t>21/03/2024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0B81912E-F889-417C-A02B-29E3EB0B18F8}"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773A6C2-2BB7-4C11-ADEA-627C8293B5EF}" type="datetimeFigureOut">
              <a:rPr lang="es-ES" smtClean="0"/>
              <a:pPr/>
              <a:t>21/03/2024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0B81912E-F889-417C-A02B-29E3EB0B18F8}"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73A6C2-2BB7-4C11-ADEA-627C8293B5EF}" type="datetimeFigureOut">
              <a:rPr lang="es-ES" smtClean="0"/>
              <a:pPr/>
              <a:t>21/03/2024</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81912E-F889-417C-A02B-29E3EB0B18F8}"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s://emn178.github.io/online-tools/sha256.html"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hyperlink" Target="https://www.desmos.com/calculator/taiwmq7zfz"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s://steemit.com/cervantes/@ydavgonzalez/criptografia-de-curva-eliptica-de-bitcoin-explicada-al-detalle-desentranando-lo-secretos-de-bitcoin" TargetMode="External"/><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hyperlink" Target="https://steemit.com/stem-espanol/@ydavgonzalez/seguridad-del-bitcoin-ante-colisiones-hash-analisis-matematico-desentranando-los-secretos-de-bitcoin"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143108" y="1500174"/>
            <a:ext cx="4929222" cy="1938992"/>
          </a:xfrm>
          <a:prstGeom prst="rect">
            <a:avLst/>
          </a:prstGeom>
          <a:noFill/>
        </p:spPr>
        <p:txBody>
          <a:bodyPr wrap="square" rtlCol="0">
            <a:spAutoFit/>
          </a:bodyPr>
          <a:lstStyle/>
          <a:p>
            <a:pPr algn="ctr"/>
            <a:r>
              <a:rPr lang="es-ES" sz="6000" b="1" dirty="0" smtClean="0">
                <a:solidFill>
                  <a:srgbClr val="FF0000"/>
                </a:solidFill>
              </a:rPr>
              <a:t>Introducción a la criptografía</a:t>
            </a:r>
            <a:endParaRPr lang="es-ES" sz="6000" b="1"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214282" y="1500174"/>
            <a:ext cx="8358246" cy="2462213"/>
          </a:xfrm>
          <a:prstGeom prst="rect">
            <a:avLst/>
          </a:prstGeom>
          <a:noFill/>
          <a:ln w="9525">
            <a:noFill/>
            <a:miter lim="800000"/>
            <a:headEnd/>
            <a:tailEnd/>
          </a:ln>
          <a:effectLst/>
        </p:spPr>
        <p:txBody>
          <a:bodyPr vert="horz" wrap="square" lIns="228528" tIns="45720" rIns="1709199" bIns="45720" numCol="1" anchor="ctr" anchorCtr="0" compatLnSpc="1">
            <a:prstTxWarp prst="textNoShape">
              <a:avLst/>
            </a:prstTxWarp>
            <a:spAutoFit/>
          </a:bodyPr>
          <a:lstStyle/>
          <a:p>
            <a:pPr marL="0" marR="0" lvl="2" algn="l" defTabSz="914400" rtl="0" eaLnBrk="0" fontAlgn="base" latinLnBrk="0" hangingPunct="0">
              <a:lnSpc>
                <a:spcPct val="100000"/>
              </a:lnSpc>
              <a:spcBef>
                <a:spcPct val="0"/>
              </a:spcBef>
              <a:spcAft>
                <a:spcPct val="0"/>
              </a:spcAft>
              <a:buClrTx/>
              <a:buSzTx/>
              <a:buFontTx/>
              <a:buAutoNum type="arabicPeriod"/>
              <a:tabLst/>
            </a:pPr>
            <a:r>
              <a:rPr kumimoji="0" lang="es-ES" sz="1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Cifrado del Mensaje</a:t>
            </a:r>
          </a:p>
          <a:p>
            <a:pPr marL="0" marR="0" lvl="2" algn="l" defTabSz="914400" rtl="0" eaLnBrk="0" fontAlgn="base" latinLnBrk="0" hangingPunct="0">
              <a:lnSpc>
                <a:spcPct val="100000"/>
              </a:lnSpc>
              <a:spcBef>
                <a:spcPct val="0"/>
              </a:spcBef>
              <a:spcAft>
                <a:spcPct val="0"/>
              </a:spcAft>
              <a:buClrTx/>
              <a:buSzTx/>
              <a:buFontTx/>
              <a:buAutoNum type="arabicPeriod"/>
              <a:tabLst/>
            </a:pPr>
            <a:endParaRPr kumimoji="0" lang="es-E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400" b="1" i="0" u="none" strike="noStrike" cap="none" normalizeH="0" baseline="0" dirty="0" smtClean="0">
                <a:ln>
                  <a:noFill/>
                </a:ln>
                <a:solidFill>
                  <a:srgbClr val="000000"/>
                </a:solidFill>
                <a:effectLst/>
                <a:latin typeface="Segoe UI" pitchFamily="34" charset="0"/>
                <a:ea typeface="Times New Roman" pitchFamily="18" charset="0"/>
                <a:cs typeface="Segoe UI" pitchFamily="34" charset="0"/>
              </a:rPr>
              <a:t>Clave Compartida:</a:t>
            </a:r>
            <a:r>
              <a:rPr kumimoji="0" lang="es-ES" sz="14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Antes de que el cifrado tenga lugar, tanto el emisor como el receptor deben acordar y compartir una clave secreta. Esta clave debe ser protegida y mantenida en secreto entre ellos.</a:t>
            </a:r>
            <a:endParaRPr kumimoji="0" lang="es-E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400" b="1" i="0" u="none" strike="noStrike" cap="none" normalizeH="0" baseline="0" dirty="0" smtClean="0">
                <a:ln>
                  <a:noFill/>
                </a:ln>
                <a:solidFill>
                  <a:srgbClr val="000000"/>
                </a:solidFill>
                <a:effectLst/>
                <a:latin typeface="Segoe UI" pitchFamily="34" charset="0"/>
                <a:ea typeface="Times New Roman" pitchFamily="18" charset="0"/>
                <a:cs typeface="Segoe UI" pitchFamily="34" charset="0"/>
              </a:rPr>
              <a:t>Cifrado:</a:t>
            </a:r>
            <a:r>
              <a:rPr kumimoji="0" lang="es-ES" sz="14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El emisor, Alice por ejemplo, utiliza el algoritmo AES junto con la clave compartida para cifrar el mensaje. Durante este proceso, el mensaje plano (el texto original) se transforma en un texto cifrado (o criptograma) mediante una serie de operaciones complejas definidas por AES. Estas operaciones dependen del valor de la clave compartida, de modo que cualquier cambio en la clave produciría un texto cifrado completamente diferente.</a:t>
            </a:r>
            <a:endParaRPr kumimoji="0" lang="es-E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2 CuadroTexto"/>
          <p:cNvSpPr txBox="1"/>
          <p:nvPr/>
        </p:nvSpPr>
        <p:spPr>
          <a:xfrm>
            <a:off x="1785918" y="142852"/>
            <a:ext cx="4786346" cy="584775"/>
          </a:xfrm>
          <a:prstGeom prst="rect">
            <a:avLst/>
          </a:prstGeom>
          <a:noFill/>
        </p:spPr>
        <p:txBody>
          <a:bodyPr wrap="square" rtlCol="0">
            <a:spAutoFit/>
          </a:bodyPr>
          <a:lstStyle/>
          <a:p>
            <a:pPr algn="ctr"/>
            <a:r>
              <a:rPr lang="es-ES" sz="3200" b="1" dirty="0" smtClean="0">
                <a:solidFill>
                  <a:srgbClr val="FF0000"/>
                </a:solidFill>
              </a:rPr>
              <a:t>Criptografía Simétrica-2</a:t>
            </a:r>
            <a:endParaRPr lang="es-ES" sz="3200" b="1" dirty="0">
              <a:solidFill>
                <a:srgbClr val="FF0000"/>
              </a:solidFill>
            </a:endParaRPr>
          </a:p>
        </p:txBody>
      </p:sp>
      <p:sp>
        <p:nvSpPr>
          <p:cNvPr id="4" name="3 Rectángulo"/>
          <p:cNvSpPr/>
          <p:nvPr/>
        </p:nvSpPr>
        <p:spPr>
          <a:xfrm>
            <a:off x="714348" y="928670"/>
            <a:ext cx="6215106" cy="276999"/>
          </a:xfrm>
          <a:prstGeom prst="rect">
            <a:avLst/>
          </a:prstGeom>
        </p:spPr>
        <p:txBody>
          <a:bodyPr wrap="square">
            <a:spAutoFit/>
          </a:bodyPr>
          <a:lstStyle/>
          <a:p>
            <a:pPr marL="0" lvl="1" fontAlgn="base">
              <a:spcBef>
                <a:spcPct val="0"/>
              </a:spcBef>
              <a:spcAft>
                <a:spcPct val="0"/>
              </a:spcAft>
            </a:pPr>
            <a:r>
              <a:rPr lang="es-ES" sz="1200" b="1" dirty="0" smtClean="0">
                <a:latin typeface="Calibri" pitchFamily="34" charset="0"/>
                <a:ea typeface="Calibri" pitchFamily="34" charset="0"/>
                <a:cs typeface="Times New Roman" pitchFamily="18" charset="0"/>
              </a:rPr>
              <a:t>¿Cómo cifrar y descifrar un mensaje con AES y con criptografía Simétrica?</a:t>
            </a:r>
            <a:endParaRPr lang="es-ES" sz="600" dirty="0" smtClean="0">
              <a:latin typeface="Arial" pitchFamily="34" charset="0"/>
              <a:cs typeface="Arial" pitchFamily="34" charset="0"/>
            </a:endParaRPr>
          </a:p>
        </p:txBody>
      </p:sp>
      <p:sp>
        <p:nvSpPr>
          <p:cNvPr id="5" name="4 Rectángulo"/>
          <p:cNvSpPr/>
          <p:nvPr/>
        </p:nvSpPr>
        <p:spPr>
          <a:xfrm>
            <a:off x="428596" y="4214818"/>
            <a:ext cx="6286544" cy="2462213"/>
          </a:xfrm>
          <a:prstGeom prst="rect">
            <a:avLst/>
          </a:prstGeom>
        </p:spPr>
        <p:txBody>
          <a:bodyPr wrap="square">
            <a:spAutoFit/>
          </a:bodyPr>
          <a:lstStyle/>
          <a:p>
            <a:pPr marL="0" lvl="2" eaLnBrk="0" fontAlgn="base" hangingPunct="0">
              <a:spcBef>
                <a:spcPct val="0"/>
              </a:spcBef>
              <a:spcAft>
                <a:spcPct val="0"/>
              </a:spcAft>
            </a:pPr>
            <a:r>
              <a:rPr lang="es-ES" sz="1400" b="1" dirty="0" smtClean="0">
                <a:latin typeface="Calibri" pitchFamily="34" charset="0"/>
                <a:ea typeface="Calibri" pitchFamily="34" charset="0"/>
                <a:cs typeface="Times New Roman" pitchFamily="18" charset="0"/>
              </a:rPr>
              <a:t>2. Descifrado del Mensaje</a:t>
            </a:r>
          </a:p>
          <a:p>
            <a:pPr marL="0" lvl="2" eaLnBrk="0" fontAlgn="base" hangingPunct="0">
              <a:spcBef>
                <a:spcPct val="0"/>
              </a:spcBef>
              <a:spcAft>
                <a:spcPct val="0"/>
              </a:spcAft>
              <a:buFontTx/>
              <a:buAutoNum type="arabicPeriod"/>
            </a:pPr>
            <a:endParaRPr lang="es-ES" sz="1400" dirty="0" smtClean="0">
              <a:latin typeface="Arial" pitchFamily="34" charset="0"/>
              <a:cs typeface="Arial" pitchFamily="34" charset="0"/>
            </a:endParaRPr>
          </a:p>
          <a:p>
            <a:pPr lvl="0" eaLnBrk="0" fontAlgn="base" hangingPunct="0">
              <a:spcBef>
                <a:spcPct val="0"/>
              </a:spcBef>
              <a:spcAft>
                <a:spcPct val="0"/>
              </a:spcAft>
            </a:pPr>
            <a:r>
              <a:rPr lang="es-ES" sz="1400" b="1" dirty="0" smtClean="0">
                <a:solidFill>
                  <a:srgbClr val="000000"/>
                </a:solidFill>
                <a:latin typeface="Segoe UI" pitchFamily="34" charset="0"/>
                <a:ea typeface="Times New Roman" pitchFamily="18" charset="0"/>
                <a:cs typeface="Segoe UI" pitchFamily="34" charset="0"/>
              </a:rPr>
              <a:t>Recepción del Mensaje Cifrado:</a:t>
            </a:r>
            <a:r>
              <a:rPr lang="es-ES" sz="1400" dirty="0" smtClean="0">
                <a:solidFill>
                  <a:srgbClr val="333333"/>
                </a:solidFill>
                <a:latin typeface="Calibri" pitchFamily="34" charset="0"/>
                <a:ea typeface="Times New Roman" pitchFamily="18" charset="0"/>
                <a:cs typeface="Calibri" pitchFamily="34" charset="0"/>
              </a:rPr>
              <a:t> El receptor Bob recibe el mensaje cifrado y el</a:t>
            </a:r>
            <a:endParaRPr lang="es-ES" sz="1400" dirty="0" smtClean="0">
              <a:latin typeface="Arial" pitchFamily="34" charset="0"/>
              <a:cs typeface="Arial" pitchFamily="34" charset="0"/>
            </a:endParaRPr>
          </a:p>
          <a:p>
            <a:pPr lvl="0" eaLnBrk="0" fontAlgn="base" hangingPunct="0">
              <a:spcBef>
                <a:spcPct val="0"/>
              </a:spcBef>
              <a:spcAft>
                <a:spcPct val="0"/>
              </a:spcAft>
            </a:pPr>
            <a:r>
              <a:rPr lang="es-ES" sz="1400" b="1" dirty="0" smtClean="0">
                <a:solidFill>
                  <a:srgbClr val="000000"/>
                </a:solidFill>
                <a:latin typeface="Segoe UI" pitchFamily="34" charset="0"/>
                <a:ea typeface="Times New Roman" pitchFamily="18" charset="0"/>
                <a:cs typeface="Segoe UI" pitchFamily="34" charset="0"/>
              </a:rPr>
              <a:t/>
            </a:r>
            <a:br>
              <a:rPr lang="es-ES" sz="1400" b="1" dirty="0" smtClean="0">
                <a:solidFill>
                  <a:srgbClr val="000000"/>
                </a:solidFill>
                <a:latin typeface="Segoe UI" pitchFamily="34" charset="0"/>
                <a:ea typeface="Times New Roman" pitchFamily="18" charset="0"/>
                <a:cs typeface="Segoe UI" pitchFamily="34" charset="0"/>
              </a:rPr>
            </a:br>
            <a:r>
              <a:rPr lang="es-ES" sz="1400" b="1" dirty="0" smtClean="0">
                <a:solidFill>
                  <a:srgbClr val="000000"/>
                </a:solidFill>
                <a:latin typeface="Segoe UI" pitchFamily="34" charset="0"/>
                <a:ea typeface="Times New Roman" pitchFamily="18" charset="0"/>
                <a:cs typeface="Segoe UI" pitchFamily="34" charset="0"/>
              </a:rPr>
              <a:t>Descifrado:</a:t>
            </a:r>
            <a:r>
              <a:rPr lang="es-ES" sz="1400" dirty="0" smtClean="0">
                <a:solidFill>
                  <a:srgbClr val="333333"/>
                </a:solidFill>
                <a:latin typeface="Calibri" pitchFamily="34" charset="0"/>
                <a:ea typeface="Times New Roman" pitchFamily="18" charset="0"/>
                <a:cs typeface="Calibri" pitchFamily="34" charset="0"/>
              </a:rPr>
              <a:t> El receptor, que tiene acceso a la misma clave compartida utilizada por Alice para cifrar el mensaje, Bob utiliza AES con la clave compartida para revertir el proceso de cifrado. El algoritmo de descifrado, aplicado con la clave correcta, transforma el texto cifrado de vuelta al mensaje original en texto plano.</a:t>
            </a:r>
            <a:br>
              <a:rPr lang="es-ES" sz="1400" dirty="0" smtClean="0">
                <a:solidFill>
                  <a:srgbClr val="333333"/>
                </a:solidFill>
                <a:latin typeface="Calibri" pitchFamily="34" charset="0"/>
                <a:ea typeface="Times New Roman" pitchFamily="18" charset="0"/>
                <a:cs typeface="Calibri" pitchFamily="34" charset="0"/>
              </a:rPr>
            </a:br>
            <a:r>
              <a:rPr lang="es-ES" sz="1400" dirty="0" smtClean="0">
                <a:solidFill>
                  <a:srgbClr val="333333"/>
                </a:solidFill>
                <a:latin typeface="Calibri" pitchFamily="34" charset="0"/>
                <a:ea typeface="Times New Roman" pitchFamily="18" charset="0"/>
                <a:cs typeface="Calibri" pitchFamily="34" charset="0"/>
              </a:rPr>
              <a:t/>
            </a:r>
            <a:br>
              <a:rPr lang="es-ES" sz="1400" dirty="0" smtClean="0">
                <a:solidFill>
                  <a:srgbClr val="333333"/>
                </a:solidFill>
                <a:latin typeface="Calibri" pitchFamily="34" charset="0"/>
                <a:ea typeface="Times New Roman" pitchFamily="18" charset="0"/>
                <a:cs typeface="Calibri" pitchFamily="34" charset="0"/>
              </a:rPr>
            </a:br>
            <a:r>
              <a:rPr lang="es-ES" sz="1400" dirty="0" smtClean="0">
                <a:solidFill>
                  <a:srgbClr val="333333"/>
                </a:solidFill>
                <a:latin typeface="Calibri" pitchFamily="34" charset="0"/>
                <a:ea typeface="Times New Roman" pitchFamily="18" charset="0"/>
                <a:cs typeface="Calibri" pitchFamily="34" charset="0"/>
              </a:rPr>
              <a:t>Para entenderlo mejor y no sea tan abstracto, pensemos en el cifrado de César pero con un desplazamiento variable. No es así en AES pero es un buen ejemplo.</a:t>
            </a:r>
            <a:endParaRPr lang="es-ES" sz="1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42910" y="3357562"/>
            <a:ext cx="7072362" cy="3139321"/>
          </a:xfrm>
          <a:prstGeom prst="rect">
            <a:avLst/>
          </a:prstGeom>
        </p:spPr>
        <p:txBody>
          <a:bodyPr wrap="square">
            <a:spAutoFit/>
          </a:bodyPr>
          <a:lstStyle/>
          <a:p>
            <a:r>
              <a:rPr lang="es-ES" sz="1600" b="1" dirty="0" smtClean="0"/>
              <a:t> En el cifrado Asimétrico</a:t>
            </a:r>
            <a:r>
              <a:rPr lang="es-ES" sz="1600" dirty="0" smtClean="0"/>
              <a:t>, se utilizan dos claves: una clave Pública para cifrar el mensaje y una clave Privada para descifrarlo. Las claves son matemáticamente relacionadas. De hecho la clave Pública (Pk) se deriva de la clave Privada (Sk). Dada una clave Pública Pk no se puede saber su clave Privada Sk, esta solo la sabe el propietario de la misma. </a:t>
            </a:r>
          </a:p>
          <a:p>
            <a:pPr lvl="0" eaLnBrk="0" fontAlgn="base" hangingPunct="0">
              <a:spcBef>
                <a:spcPct val="0"/>
              </a:spcBef>
              <a:spcAft>
                <a:spcPct val="0"/>
              </a:spcAft>
            </a:pPr>
            <a:endParaRPr lang="es-ES" sz="600" dirty="0" smtClean="0">
              <a:latin typeface="Arial" pitchFamily="34" charset="0"/>
              <a:cs typeface="Arial" pitchFamily="34" charset="0"/>
            </a:endParaRPr>
          </a:p>
          <a:p>
            <a:pPr lvl="0" eaLnBrk="0" fontAlgn="base" hangingPunct="0">
              <a:spcBef>
                <a:spcPct val="0"/>
              </a:spcBef>
              <a:spcAft>
                <a:spcPct val="0"/>
              </a:spcAft>
            </a:pPr>
            <a:r>
              <a:rPr lang="es-ES" sz="1600" b="1" dirty="0" smtClean="0">
                <a:solidFill>
                  <a:srgbClr val="000000"/>
                </a:solidFill>
                <a:latin typeface="+mj-lt"/>
                <a:ea typeface="Times New Roman" pitchFamily="18" charset="0"/>
                <a:cs typeface="Segoe UI" pitchFamily="34" charset="0"/>
              </a:rPr>
              <a:t>Cifrado:</a:t>
            </a:r>
            <a:r>
              <a:rPr lang="es-ES" sz="1600" dirty="0" smtClean="0">
                <a:solidFill>
                  <a:srgbClr val="333333"/>
                </a:solidFill>
                <a:latin typeface="+mj-lt"/>
                <a:ea typeface="Times New Roman" pitchFamily="18" charset="0"/>
                <a:cs typeface="Calibri" pitchFamily="34" charset="0"/>
              </a:rPr>
              <a:t> El emisor, Alice por ejemplo, utiliza el algoritmo AES junto con la clave Pública de Bob, Pk (Bob)  para cifrar el mensaje. Cuando le llegue el mensaje a Bob, este lo podrá descifrar con su clave </a:t>
            </a:r>
            <a:r>
              <a:rPr lang="es-ES" sz="1600" dirty="0" err="1" smtClean="0">
                <a:solidFill>
                  <a:srgbClr val="333333"/>
                </a:solidFill>
                <a:latin typeface="+mj-lt"/>
                <a:ea typeface="Times New Roman" pitchFamily="18" charset="0"/>
                <a:cs typeface="Calibri" pitchFamily="34" charset="0"/>
              </a:rPr>
              <a:t>Pribada</a:t>
            </a:r>
            <a:r>
              <a:rPr lang="es-ES" sz="1600" dirty="0" smtClean="0">
                <a:solidFill>
                  <a:srgbClr val="333333"/>
                </a:solidFill>
                <a:latin typeface="+mj-lt"/>
                <a:ea typeface="Times New Roman" pitchFamily="18" charset="0"/>
                <a:cs typeface="Calibri" pitchFamily="34" charset="0"/>
              </a:rPr>
              <a:t>, Sk (Bob). Durante este proceso, el mensaje plano (el texto original) se transforma en un texto cifrado (o criptograma) mediante una serie de operaciones complejas definidas por AES. El cifrado que </a:t>
            </a:r>
            <a:r>
              <a:rPr lang="es-ES" sz="1600" dirty="0" err="1" smtClean="0">
                <a:solidFill>
                  <a:srgbClr val="333333"/>
                </a:solidFill>
                <a:latin typeface="+mj-lt"/>
                <a:ea typeface="Times New Roman" pitchFamily="18" charset="0"/>
                <a:cs typeface="Calibri" pitchFamily="34" charset="0"/>
              </a:rPr>
              <a:t>envie</a:t>
            </a:r>
            <a:r>
              <a:rPr lang="es-ES" sz="1600" dirty="0" smtClean="0">
                <a:solidFill>
                  <a:srgbClr val="333333"/>
                </a:solidFill>
                <a:latin typeface="+mj-lt"/>
                <a:ea typeface="Times New Roman" pitchFamily="18" charset="0"/>
                <a:cs typeface="Calibri" pitchFamily="34" charset="0"/>
              </a:rPr>
              <a:t> Alice a otra persona, Pk (Ana), será muy diferente al que envió a Bob y solo con la Sk (Ana) se podrá descifrar.</a:t>
            </a:r>
            <a:endParaRPr lang="es-ES" sz="1600" dirty="0" smtClean="0">
              <a:latin typeface="+mj-lt"/>
              <a:cs typeface="Arial" pitchFamily="34" charset="0"/>
            </a:endParaRPr>
          </a:p>
        </p:txBody>
      </p:sp>
      <p:sp>
        <p:nvSpPr>
          <p:cNvPr id="3" name="2 CuadroTexto"/>
          <p:cNvSpPr txBox="1"/>
          <p:nvPr/>
        </p:nvSpPr>
        <p:spPr>
          <a:xfrm>
            <a:off x="214282" y="214290"/>
            <a:ext cx="4786346" cy="584775"/>
          </a:xfrm>
          <a:prstGeom prst="rect">
            <a:avLst/>
          </a:prstGeom>
          <a:noFill/>
        </p:spPr>
        <p:txBody>
          <a:bodyPr wrap="square" rtlCol="0">
            <a:spAutoFit/>
          </a:bodyPr>
          <a:lstStyle/>
          <a:p>
            <a:pPr algn="ctr"/>
            <a:r>
              <a:rPr lang="es-ES" sz="3200" b="1" dirty="0" smtClean="0">
                <a:solidFill>
                  <a:srgbClr val="FF0000"/>
                </a:solidFill>
              </a:rPr>
              <a:t>Criptografía Asimétrica-1</a:t>
            </a:r>
            <a:endParaRPr lang="es-ES" sz="3200" b="1" dirty="0">
              <a:solidFill>
                <a:srgbClr val="FF0000"/>
              </a:solidFill>
            </a:endParaRPr>
          </a:p>
        </p:txBody>
      </p:sp>
      <p:pic>
        <p:nvPicPr>
          <p:cNvPr id="4" name="Picture 2" descr="C:\Users\usuario\Desktop\Sin título.png"/>
          <p:cNvPicPr>
            <a:picLocks noChangeAspect="1" noChangeArrowheads="1"/>
          </p:cNvPicPr>
          <p:nvPr/>
        </p:nvPicPr>
        <p:blipFill>
          <a:blip r:embed="rId2"/>
          <a:srcRect/>
          <a:stretch>
            <a:fillRect/>
          </a:stretch>
        </p:blipFill>
        <p:spPr bwMode="auto">
          <a:xfrm>
            <a:off x="2357422" y="857232"/>
            <a:ext cx="3190875" cy="1057275"/>
          </a:xfrm>
          <a:prstGeom prst="rect">
            <a:avLst/>
          </a:prstGeom>
          <a:noFill/>
        </p:spPr>
      </p:pic>
      <p:sp>
        <p:nvSpPr>
          <p:cNvPr id="1026" name="Text Box 2"/>
          <p:cNvSpPr txBox="1">
            <a:spLocks noChangeArrowheads="1"/>
          </p:cNvSpPr>
          <p:nvPr/>
        </p:nvSpPr>
        <p:spPr bwMode="auto">
          <a:xfrm>
            <a:off x="1928794" y="2071678"/>
            <a:ext cx="1928812" cy="8731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100" b="1" i="0" u="none" strike="noStrike" cap="none" normalizeH="0" baseline="0" dirty="0" smtClean="0">
                <a:ln>
                  <a:noFill/>
                </a:ln>
                <a:solidFill>
                  <a:schemeClr val="tx1"/>
                </a:solidFill>
                <a:effectLst/>
                <a:latin typeface="Calibri" pitchFamily="34" charset="0"/>
                <a:cs typeface="Arial" pitchFamily="34" charset="0"/>
              </a:rPr>
              <a:t>Pk (Alice). Pública para todo el mundo</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s-ES" sz="1100" b="1" i="0" u="none" strike="noStrike" cap="none" normalizeH="0" baseline="0" dirty="0" smtClean="0">
                <a:ln>
                  <a:noFill/>
                </a:ln>
                <a:solidFill>
                  <a:schemeClr val="tx1"/>
                </a:solidFill>
                <a:effectLst/>
                <a:latin typeface="Calibri" pitchFamily="34" charset="0"/>
                <a:cs typeface="Arial" pitchFamily="34" charset="0"/>
              </a:rPr>
              <a:t>Sk (Alice) Solo la conoce Alice</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7" name="Text Box 3"/>
          <p:cNvSpPr txBox="1">
            <a:spLocks noChangeArrowheads="1"/>
          </p:cNvSpPr>
          <p:nvPr/>
        </p:nvSpPr>
        <p:spPr bwMode="auto">
          <a:xfrm>
            <a:off x="4143372" y="2071678"/>
            <a:ext cx="1928812" cy="8731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100" b="1" i="0" u="none" strike="noStrike" cap="none" normalizeH="0" baseline="0" dirty="0" smtClean="0">
                <a:ln>
                  <a:noFill/>
                </a:ln>
                <a:solidFill>
                  <a:schemeClr val="tx1"/>
                </a:solidFill>
                <a:effectLst/>
                <a:latin typeface="Calibri" pitchFamily="34" charset="0"/>
                <a:cs typeface="Arial" pitchFamily="34" charset="0"/>
              </a:rPr>
              <a:t>Pk (Bob). Pública para todo el mundo</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s-ES" sz="1100" b="1" i="0" u="none" strike="noStrike" cap="none" normalizeH="0" baseline="0" dirty="0" smtClean="0">
                <a:ln>
                  <a:noFill/>
                </a:ln>
                <a:solidFill>
                  <a:schemeClr val="tx1"/>
                </a:solidFill>
                <a:effectLst/>
                <a:latin typeface="Calibri" pitchFamily="34" charset="0"/>
                <a:cs typeface="Arial" pitchFamily="34" charset="0"/>
              </a:rPr>
              <a:t>Sk (Bob) Solo la conoce Bob</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714348" y="2643182"/>
            <a:ext cx="7072362" cy="3785652"/>
          </a:xfrm>
          <a:prstGeom prst="rect">
            <a:avLst/>
          </a:prstGeom>
        </p:spPr>
        <p:txBody>
          <a:bodyPr wrap="square">
            <a:spAutoFit/>
          </a:bodyPr>
          <a:lstStyle/>
          <a:p>
            <a:r>
              <a:rPr lang="es-ES" sz="1600" b="1" dirty="0" smtClean="0"/>
              <a:t>Generación de Claves:</a:t>
            </a:r>
            <a:r>
              <a:rPr lang="es-ES" sz="1600" dirty="0" smtClean="0"/>
              <a:t> Bob genera un par de claves: Pk (Bob) y Sk (Bob). La clave pública Pk (Bob) es la que Bob comparte con Alice, y la clave privada Sk (Bob) es la que mantiene Bob en secreto. Las claves Públicas se generan con las claves privadas (es un protocolo).</a:t>
            </a:r>
          </a:p>
          <a:p>
            <a:r>
              <a:rPr lang="es-ES" sz="1600" b="1" dirty="0" smtClean="0"/>
              <a:t>Clave Pública de Bob:</a:t>
            </a:r>
            <a:r>
              <a:rPr lang="es-ES" sz="1600" dirty="0" smtClean="0"/>
              <a:t> La clave pública de Bob Pk (Bob) se comparte con Alice (y potencialmente con cualquier otra persona que quiera comunicarse con Bob de manera segura). </a:t>
            </a:r>
          </a:p>
          <a:p>
            <a:r>
              <a:rPr lang="es-ES" sz="1600" b="1" dirty="0" smtClean="0"/>
              <a:t>Cifrado del Mensaje por Alice:</a:t>
            </a:r>
            <a:r>
              <a:rPr lang="es-ES" sz="1600" dirty="0" smtClean="0"/>
              <a:t> Alice quiere enviar "HOLA" a Bob de forma segura. Utiliza la clave pública de Bob Pk (Bob) para cifrar el mensaje. El "proceso matemático complejo" es correcto, y esto convierte "HOLA" en un mensaje cifrado, digamos "5D3F" para simplificar, aunque en la práctica el cifrado asimétrico produce resultados mucho más largos.</a:t>
            </a:r>
          </a:p>
          <a:p>
            <a:r>
              <a:rPr lang="es-ES" sz="1600" b="1" dirty="0" smtClean="0"/>
              <a:t>Envío del Mensaje Cifrado:</a:t>
            </a:r>
            <a:r>
              <a:rPr lang="es-ES" sz="1600" dirty="0" smtClean="0"/>
              <a:t> Alice envía el mensaje cifrado  a Bob usando cualquier canal de comunicación disponible, sabiendo que solo Bob podrá descifrarlo (porque Bob tiene su clave Privada Sk (Bob) para descifrar el mensaje).</a:t>
            </a:r>
            <a:endParaRPr lang="es-ES" sz="1600" dirty="0"/>
          </a:p>
        </p:txBody>
      </p:sp>
      <p:sp>
        <p:nvSpPr>
          <p:cNvPr id="3" name="2 CuadroTexto"/>
          <p:cNvSpPr txBox="1"/>
          <p:nvPr/>
        </p:nvSpPr>
        <p:spPr>
          <a:xfrm>
            <a:off x="214282" y="214290"/>
            <a:ext cx="4572032" cy="1071570"/>
          </a:xfrm>
          <a:prstGeom prst="rect">
            <a:avLst/>
          </a:prstGeom>
          <a:noFill/>
        </p:spPr>
        <p:txBody>
          <a:bodyPr wrap="square" rtlCol="0">
            <a:spAutoFit/>
          </a:bodyPr>
          <a:lstStyle/>
          <a:p>
            <a:pPr algn="ctr"/>
            <a:r>
              <a:rPr lang="es-ES" sz="3200" b="1" dirty="0" smtClean="0">
                <a:solidFill>
                  <a:srgbClr val="FF0000"/>
                </a:solidFill>
              </a:rPr>
              <a:t>Criptografía Asimétrica-2   Resumen </a:t>
            </a:r>
            <a:endParaRPr lang="es-ES" sz="3200" b="1" dirty="0">
              <a:solidFill>
                <a:srgbClr val="FF0000"/>
              </a:solidFill>
            </a:endParaRPr>
          </a:p>
        </p:txBody>
      </p:sp>
      <p:pic>
        <p:nvPicPr>
          <p:cNvPr id="4" name="Picture 2" descr="C:\Users\usuario\Desktop\Sin título.png"/>
          <p:cNvPicPr>
            <a:picLocks noChangeAspect="1" noChangeArrowheads="1"/>
          </p:cNvPicPr>
          <p:nvPr/>
        </p:nvPicPr>
        <p:blipFill>
          <a:blip r:embed="rId2"/>
          <a:srcRect/>
          <a:stretch>
            <a:fillRect/>
          </a:stretch>
        </p:blipFill>
        <p:spPr bwMode="auto">
          <a:xfrm>
            <a:off x="5214942" y="214290"/>
            <a:ext cx="3190875" cy="1057275"/>
          </a:xfrm>
          <a:prstGeom prst="rect">
            <a:avLst/>
          </a:prstGeom>
          <a:noFill/>
        </p:spPr>
      </p:pic>
      <p:sp>
        <p:nvSpPr>
          <p:cNvPr id="5" name="Text Box 2"/>
          <p:cNvSpPr txBox="1">
            <a:spLocks noChangeArrowheads="1"/>
          </p:cNvSpPr>
          <p:nvPr/>
        </p:nvSpPr>
        <p:spPr bwMode="auto">
          <a:xfrm>
            <a:off x="5000610" y="1500174"/>
            <a:ext cx="1928812" cy="8731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200" b="1" i="0" u="none" strike="noStrike" cap="none" normalizeH="0" baseline="0" dirty="0" smtClean="0">
                <a:ln>
                  <a:noFill/>
                </a:ln>
                <a:solidFill>
                  <a:schemeClr val="tx1"/>
                </a:solidFill>
                <a:effectLst/>
                <a:latin typeface="Calibri" pitchFamily="34" charset="0"/>
                <a:cs typeface="Arial" pitchFamily="34" charset="0"/>
              </a:rPr>
              <a:t>Pk (Alice). Pública para todo el mundo</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s-ES" sz="1200" b="1" i="0" u="none" strike="noStrike" cap="none" normalizeH="0" baseline="0" dirty="0" smtClean="0">
                <a:ln>
                  <a:noFill/>
                </a:ln>
                <a:solidFill>
                  <a:schemeClr val="tx1"/>
                </a:solidFill>
                <a:effectLst/>
                <a:latin typeface="Calibri" pitchFamily="34" charset="0"/>
                <a:cs typeface="Arial" pitchFamily="34" charset="0"/>
              </a:rPr>
              <a:t>Sk (Alice) Solo la conoce Alice</a:t>
            </a:r>
            <a:endParaRPr kumimoji="0" lang="es-ES" sz="12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Text Box 3"/>
          <p:cNvSpPr txBox="1">
            <a:spLocks noChangeArrowheads="1"/>
          </p:cNvSpPr>
          <p:nvPr/>
        </p:nvSpPr>
        <p:spPr bwMode="auto">
          <a:xfrm>
            <a:off x="7215188" y="1500174"/>
            <a:ext cx="1928812" cy="8731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200" b="1" i="0" u="none" strike="noStrike" cap="none" normalizeH="0" baseline="0" dirty="0" smtClean="0">
                <a:ln>
                  <a:noFill/>
                </a:ln>
                <a:solidFill>
                  <a:schemeClr val="tx1"/>
                </a:solidFill>
                <a:effectLst/>
                <a:latin typeface="Calibri" pitchFamily="34" charset="0"/>
                <a:cs typeface="Arial" pitchFamily="34" charset="0"/>
              </a:rPr>
              <a:t>Pk (Bob). Pública para todo el mundo</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s-ES" sz="1200" b="1" i="0" u="none" strike="noStrike" cap="none" normalizeH="0" baseline="0" dirty="0" smtClean="0">
                <a:ln>
                  <a:noFill/>
                </a:ln>
                <a:solidFill>
                  <a:schemeClr val="tx1"/>
                </a:solidFill>
                <a:effectLst/>
                <a:latin typeface="Calibri" pitchFamily="34" charset="0"/>
                <a:cs typeface="Arial" pitchFamily="34" charset="0"/>
              </a:rPr>
              <a:t>Sk (Bob) Solo la conoce Bob</a:t>
            </a:r>
            <a:endParaRPr kumimoji="0" lang="es-ES" sz="1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42910" y="1857364"/>
            <a:ext cx="7858180" cy="4401205"/>
          </a:xfrm>
          <a:prstGeom prst="rect">
            <a:avLst/>
          </a:prstGeom>
        </p:spPr>
        <p:txBody>
          <a:bodyPr wrap="square">
            <a:spAutoFit/>
          </a:bodyPr>
          <a:lstStyle/>
          <a:p>
            <a:r>
              <a:rPr lang="es-ES" sz="1400" b="1" dirty="0" smtClean="0"/>
              <a:t>Descifrado por Bob:</a:t>
            </a:r>
            <a:r>
              <a:rPr lang="es-ES" sz="1400" dirty="0" smtClean="0"/>
              <a:t> Bob utiliza su clave privada Sk (Bob) para descifrar el mensaje "5D3F" y recupera el mensaje original "HOLA". </a:t>
            </a:r>
          </a:p>
          <a:p>
            <a:r>
              <a:rPr lang="es-ES" sz="1400" b="1" dirty="0" smtClean="0"/>
              <a:t>Confidencialidad, Autenticidad e Integridad:</a:t>
            </a:r>
            <a:r>
              <a:rPr lang="es-ES" sz="1400" dirty="0" smtClean="0"/>
              <a:t> Aquí hay algunos conceptos importantes a distinguir:</a:t>
            </a:r>
          </a:p>
          <a:p>
            <a:endParaRPr lang="es-ES" sz="1400" dirty="0" smtClean="0"/>
          </a:p>
          <a:p>
            <a:r>
              <a:rPr lang="es-ES" sz="1400" b="1" dirty="0" smtClean="0"/>
              <a:t>Confidencialidad:</a:t>
            </a:r>
            <a:r>
              <a:rPr lang="es-ES" sz="1400" dirty="0" smtClean="0"/>
              <a:t> Está garantizada en este escenario porque solo Bob, quien posee la clave privada Sk (Bob) correspondiente a la clave pública Pk (Bob) utilizada para cifrar el mensaje, puede descifrarlo.</a:t>
            </a:r>
          </a:p>
          <a:p>
            <a:endParaRPr lang="es-ES" sz="1400" dirty="0" smtClean="0"/>
          </a:p>
          <a:p>
            <a:r>
              <a:rPr lang="es-ES" sz="1400" b="1" dirty="0" smtClean="0"/>
              <a:t>Autenticidad e Integridad:</a:t>
            </a:r>
            <a:r>
              <a:rPr lang="es-ES" sz="1400" dirty="0" smtClean="0"/>
              <a:t> Estos aspectos no están directamente cubiertos por el proceso de cifrado asimétrico descrito. La autenticidad es que el mensaje proviene de  Alice  y la integridad  o verificar que el mensaje no ha sido alterado en tránsito, suelen garantizarse mediante el uso de una firma digital. Alice firmaría el mensaje con su clave privada Sk (Alice), y Bob usaría la clave pública de Alice Pk (Alice) para verificar la firma, asegurándose así de que el mensaje es auténtico e íntegro.</a:t>
            </a:r>
          </a:p>
          <a:p>
            <a:endParaRPr lang="es-ES" sz="1400" dirty="0" smtClean="0"/>
          </a:p>
          <a:p>
            <a:r>
              <a:rPr lang="es-ES" sz="1400" b="1" dirty="0" smtClean="0"/>
              <a:t>Comprobación por Otros Nodos:</a:t>
            </a:r>
            <a:r>
              <a:rPr lang="es-ES" sz="1400" dirty="0" smtClean="0"/>
              <a:t> Sin la clave privada de Bob Sk (Bob), otros nodos no pueden descifrar el mensaje. Para la </a:t>
            </a:r>
            <a:r>
              <a:rPr lang="es-ES" sz="1400" b="1" dirty="0" smtClean="0"/>
              <a:t>autenticidad</a:t>
            </a:r>
            <a:r>
              <a:rPr lang="es-ES" sz="1400" dirty="0" smtClean="0"/>
              <a:t> e integridad, necesitarían la clave pública de Alice Pk (Alice) (asumiendo que Alice firmó el mensaje) para verificar la firma digital.</a:t>
            </a:r>
          </a:p>
          <a:p>
            <a:endParaRPr lang="es-ES" sz="1400" dirty="0" smtClean="0"/>
          </a:p>
          <a:p>
            <a:r>
              <a:rPr lang="es-ES" sz="1400" dirty="0" smtClean="0"/>
              <a:t>Se puede añadir que la criptografía asimétrica, para asegurar la confidencialidad de las comunicaciones y para abordar también la autenticidad y la integridad del mensaje, se utilizarían firmas digitales, complementando el proceso de cifrado/descifrado asimétrico. </a:t>
            </a:r>
            <a:endParaRPr lang="es-ES" sz="1400" dirty="0"/>
          </a:p>
        </p:txBody>
      </p:sp>
      <p:sp>
        <p:nvSpPr>
          <p:cNvPr id="3" name="2 CuadroTexto"/>
          <p:cNvSpPr txBox="1"/>
          <p:nvPr/>
        </p:nvSpPr>
        <p:spPr>
          <a:xfrm>
            <a:off x="214282" y="214290"/>
            <a:ext cx="4572032" cy="1077218"/>
          </a:xfrm>
          <a:prstGeom prst="rect">
            <a:avLst/>
          </a:prstGeom>
          <a:noFill/>
        </p:spPr>
        <p:txBody>
          <a:bodyPr wrap="square" rtlCol="0">
            <a:spAutoFit/>
          </a:bodyPr>
          <a:lstStyle/>
          <a:p>
            <a:pPr algn="ctr"/>
            <a:r>
              <a:rPr lang="es-ES" sz="3200" b="1" dirty="0" smtClean="0">
                <a:solidFill>
                  <a:srgbClr val="FF0000"/>
                </a:solidFill>
              </a:rPr>
              <a:t>Criptografía Asimétrica-3   </a:t>
            </a:r>
            <a:br>
              <a:rPr lang="es-ES" sz="3200" b="1" dirty="0" smtClean="0">
                <a:solidFill>
                  <a:srgbClr val="FF0000"/>
                </a:solidFill>
              </a:rPr>
            </a:br>
            <a:r>
              <a:rPr lang="es-ES" sz="3200" b="1" dirty="0" smtClean="0">
                <a:solidFill>
                  <a:srgbClr val="FF0000"/>
                </a:solidFill>
              </a:rPr>
              <a:t>Propiedades </a:t>
            </a:r>
            <a:endParaRPr lang="es-ES" sz="3200" b="1" dirty="0">
              <a:solidFill>
                <a:srgbClr val="FF0000"/>
              </a:solidFill>
            </a:endParaRPr>
          </a:p>
        </p:txBody>
      </p:sp>
      <p:pic>
        <p:nvPicPr>
          <p:cNvPr id="4" name="Picture 2" descr="C:\Users\usuario\Desktop\Sin título.png"/>
          <p:cNvPicPr>
            <a:picLocks noChangeAspect="1" noChangeArrowheads="1"/>
          </p:cNvPicPr>
          <p:nvPr/>
        </p:nvPicPr>
        <p:blipFill>
          <a:blip r:embed="rId2"/>
          <a:srcRect/>
          <a:stretch>
            <a:fillRect/>
          </a:stretch>
        </p:blipFill>
        <p:spPr bwMode="auto">
          <a:xfrm>
            <a:off x="5214942" y="214290"/>
            <a:ext cx="3190875" cy="1057275"/>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214282" y="214290"/>
            <a:ext cx="8429684" cy="584775"/>
          </a:xfrm>
          <a:prstGeom prst="rect">
            <a:avLst/>
          </a:prstGeom>
          <a:noFill/>
        </p:spPr>
        <p:txBody>
          <a:bodyPr wrap="square" rtlCol="0">
            <a:spAutoFit/>
          </a:bodyPr>
          <a:lstStyle/>
          <a:p>
            <a:pPr algn="ctr"/>
            <a:r>
              <a:rPr lang="es-ES" sz="3200" b="1" dirty="0" smtClean="0">
                <a:solidFill>
                  <a:srgbClr val="FF0000"/>
                </a:solidFill>
              </a:rPr>
              <a:t>Diferentes formas de hacer criptografía</a:t>
            </a:r>
            <a:endParaRPr lang="es-ES" sz="3200" b="1" dirty="0">
              <a:solidFill>
                <a:srgbClr val="FF0000"/>
              </a:solidFill>
            </a:endParaRPr>
          </a:p>
        </p:txBody>
      </p:sp>
      <p:sp>
        <p:nvSpPr>
          <p:cNvPr id="4097" name="Rectangle 1"/>
          <p:cNvSpPr>
            <a:spLocks noChangeArrowheads="1"/>
          </p:cNvSpPr>
          <p:nvPr/>
        </p:nvSpPr>
        <p:spPr bwMode="auto">
          <a:xfrm>
            <a:off x="214282" y="1214422"/>
            <a:ext cx="7786710" cy="54784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1) Criptografía Modular </a:t>
            </a:r>
          </a:p>
          <a:p>
            <a:r>
              <a:rPr kumimoji="0" lang="es-E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Tenemos la </a:t>
            </a:r>
            <a:r>
              <a:rPr kumimoji="0" lang="es-ES" sz="1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criptografía modular </a:t>
            </a:r>
            <a:r>
              <a:rPr kumimoji="0" lang="es-E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basada en listas numéricas enormes que nos permitirá cumplir con las propiedades del apartado 1. Esto se consigue haciendo la operación módulo de un número primo próximo a </a:t>
            </a:r>
            <a:r>
              <a:rPr kumimoji="0" lang="es-ES" sz="1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2</a:t>
            </a:r>
            <a:r>
              <a:rPr kumimoji="0" lang="es-ES" sz="1400" b="1" i="0" u="none" strike="noStrike" cap="none" normalizeH="0" baseline="30000" dirty="0" smtClean="0">
                <a:ln>
                  <a:noFill/>
                </a:ln>
                <a:solidFill>
                  <a:schemeClr val="tx1"/>
                </a:solidFill>
                <a:effectLst/>
                <a:latin typeface="Calibri" pitchFamily="34" charset="0"/>
                <a:ea typeface="Calibri" pitchFamily="34" charset="0"/>
                <a:cs typeface="Times New Roman" pitchFamily="18" charset="0"/>
              </a:rPr>
              <a:t>256</a:t>
            </a:r>
            <a:r>
              <a:rPr kumimoji="0" lang="es-ES" sz="1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s-E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Ejemplos de esto tenemos RSA  y las curvas elípticas ECC .</a:t>
            </a:r>
            <a:r>
              <a:rPr lang="es-ES" sz="1400" b="1" dirty="0" smtClean="0"/>
              <a:t> Se hace con criptografía modular haciendo el módulo de un número primo. Se consigue creando listas numéricas, cíclicas y con números enteros  muy largas.</a:t>
            </a:r>
            <a:r>
              <a:rPr lang="es-ES" sz="1400" dirty="0" smtClean="0"/>
              <a:t> Para ello cogemos el módulo de un número primo muy elevado: próximo a 2</a:t>
            </a:r>
            <a:r>
              <a:rPr lang="es-ES" sz="1400" baseline="30000" dirty="0" smtClean="0"/>
              <a:t>256</a:t>
            </a:r>
            <a:r>
              <a:rPr lang="es-ES" sz="1400" dirty="0" smtClean="0"/>
              <a:t> esto hace  casi imposible tener colisiones.</a:t>
            </a:r>
          </a:p>
          <a:p>
            <a:r>
              <a:rPr lang="es-ES" sz="1400" dirty="0" smtClean="0"/>
              <a:t> 2</a:t>
            </a:r>
            <a:r>
              <a:rPr lang="es-ES" sz="1400" baseline="30000" dirty="0" smtClean="0"/>
              <a:t>256</a:t>
            </a:r>
            <a:r>
              <a:rPr lang="es-ES" sz="1400" dirty="0" smtClean="0"/>
              <a:t> es un número casi próximo al 12% del  número de átomos del Universo observable. Una sola hebra de ADN  de un ser humano  son 200.000 millones de átomos.  El Universo observable tiene alrededor de 1 billón de Galaxias. Un humano de 70kgr tiene unas 7000 cuatrillones de células. Es decir 7*10^27</a:t>
            </a:r>
          </a:p>
          <a:p>
            <a:r>
              <a:rPr lang="es-ES" sz="1400" b="1" dirty="0" smtClean="0"/>
              <a:t>A este tipo pertenece la criptografía Asimétrica (RSA, DSA, PBFT, ECC)</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s-ES" sz="1400" dirty="0" smtClean="0">
                <a:latin typeface="Arial" pitchFamily="34" charset="0"/>
                <a:cs typeface="Arial" pitchFamily="34" charset="0"/>
              </a:rPr>
              <a:t>2) </a:t>
            </a:r>
            <a:r>
              <a:rPr lang="es-ES" sz="1400" b="1" dirty="0" smtClean="0">
                <a:latin typeface="Arial" pitchFamily="34" charset="0"/>
                <a:cs typeface="Arial" pitchFamily="34" charset="0"/>
              </a:rPr>
              <a:t>Funciones de hash</a:t>
            </a:r>
            <a:endParaRPr kumimoji="0" lang="es-ES" sz="1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Por otro lado tenemos las </a:t>
            </a:r>
            <a:r>
              <a:rPr kumimoji="0" lang="es-ES" sz="1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funciones de Hash </a:t>
            </a:r>
            <a:r>
              <a:rPr kumimoji="0" lang="es-E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(SHA256, RIPE 160, etc.) que también se consiguen las 3 propiedades del apartado 1. Este tipo de criptografía se utiliza en la criptografía Simétrica. </a:t>
            </a:r>
            <a:r>
              <a:rPr kumimoji="0" lang="es-E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hlinkClick r:id="rId2"/>
              </a:rPr>
              <a:t>https://emn178.github.io/online-tools/sha256.html</a:t>
            </a:r>
            <a:endParaRPr kumimoji="0" lang="es-E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 sz="1400" dirty="0" smtClean="0">
              <a:latin typeface="Calibri" pitchFamily="34" charset="0"/>
              <a:cs typeface="Times New Roman" pitchFamily="18" charset="0"/>
            </a:endParaRPr>
          </a:p>
          <a:p>
            <a:r>
              <a:rPr lang="es-ES" sz="1400" b="1" dirty="0" smtClean="0"/>
              <a:t>Se las conoce como las funciones de hash</a:t>
            </a:r>
            <a:r>
              <a:rPr lang="es-ES" sz="1400" dirty="0" smtClean="0"/>
              <a:t>. Una de las más utilizadas en Blockchain es </a:t>
            </a:r>
            <a:r>
              <a:rPr lang="es-ES" sz="1400" b="1" dirty="0" smtClean="0"/>
              <a:t>SHA256 (con el efecto avalancha)</a:t>
            </a:r>
            <a:r>
              <a:rPr lang="es-ES" sz="1400" dirty="0" smtClean="0"/>
              <a:t>.</a:t>
            </a:r>
          </a:p>
          <a:p>
            <a:endParaRPr lang="es-ES" sz="1400" dirty="0" smtClean="0"/>
          </a:p>
          <a:p>
            <a:r>
              <a:rPr lang="es-ES" sz="1400" b="1" dirty="0" smtClean="0"/>
              <a:t>A este tipo pertenece la criptografía simétrica (AES), SHA256, etc.</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sz="1400" b="0" i="0" u="none" strike="noStrike" cap="none" normalizeH="0" baseline="0" dirty="0" smtClean="0">
              <a:ln>
                <a:noFill/>
              </a:ln>
              <a:solidFill>
                <a:schemeClr val="tx1"/>
              </a:solidFill>
              <a:effectLst/>
              <a:latin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 sz="1400" dirty="0" smtClean="0">
              <a:latin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14282" y="214290"/>
            <a:ext cx="8429684" cy="584775"/>
          </a:xfrm>
          <a:prstGeom prst="rect">
            <a:avLst/>
          </a:prstGeom>
          <a:noFill/>
        </p:spPr>
        <p:txBody>
          <a:bodyPr wrap="square" rtlCol="0">
            <a:spAutoFit/>
          </a:bodyPr>
          <a:lstStyle/>
          <a:p>
            <a:pPr algn="ctr"/>
            <a:r>
              <a:rPr lang="es-ES" sz="3200" b="1" dirty="0" smtClean="0">
                <a:solidFill>
                  <a:srgbClr val="FF0000"/>
                </a:solidFill>
              </a:rPr>
              <a:t>Aritmética modular-1</a:t>
            </a:r>
            <a:endParaRPr lang="es-ES" sz="3200" b="1" dirty="0">
              <a:solidFill>
                <a:srgbClr val="FF0000"/>
              </a:solidFill>
            </a:endParaRPr>
          </a:p>
        </p:txBody>
      </p:sp>
      <p:sp>
        <p:nvSpPr>
          <p:cNvPr id="36865" name="Rectangle 1"/>
          <p:cNvSpPr>
            <a:spLocks noChangeArrowheads="1"/>
          </p:cNvSpPr>
          <p:nvPr/>
        </p:nvSpPr>
        <p:spPr bwMode="auto">
          <a:xfrm>
            <a:off x="285720" y="857232"/>
            <a:ext cx="821537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El módulo de un número “A” respecto a otro “B” es el resto de dividir A/B, Su anotación es </a:t>
            </a:r>
            <a:br>
              <a:rPr kumimoji="0" lang="es-ES" sz="1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br>
            <a:r>
              <a:rPr kumimoji="0" lang="es-ES" sz="1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 mod B = X</a:t>
            </a:r>
            <a:endParaRPr kumimoji="0" lang="es-ES" sz="14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4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Ejemplo 7 mod 5 = 2 porque el resto de dividir 7/5  es 2</a:t>
            </a:r>
            <a:r>
              <a:rPr kumimoji="0" lang="es-ES" sz="1400" b="1" i="0" u="none" strike="noStrike" cap="none" normalizeH="0" baseline="0" dirty="0" smtClean="0">
                <a:ln>
                  <a:noFill/>
                </a:ln>
                <a:solidFill>
                  <a:schemeClr val="tx1"/>
                </a:solidFill>
                <a:effectLst/>
                <a:latin typeface="Arial" pitchFamily="34" charset="0"/>
                <a:cs typeface="Arial" pitchFamily="34" charset="0"/>
              </a:rPr>
              <a:t> </a:t>
            </a:r>
          </a:p>
        </p:txBody>
      </p:sp>
      <p:pic>
        <p:nvPicPr>
          <p:cNvPr id="4" name="3 Imagen"/>
          <p:cNvPicPr/>
          <p:nvPr/>
        </p:nvPicPr>
        <p:blipFill>
          <a:blip r:embed="rId2"/>
          <a:srcRect/>
          <a:stretch>
            <a:fillRect/>
          </a:stretch>
        </p:blipFill>
        <p:spPr bwMode="auto">
          <a:xfrm>
            <a:off x="1571604" y="2786058"/>
            <a:ext cx="5400040" cy="3283152"/>
          </a:xfrm>
          <a:prstGeom prst="rect">
            <a:avLst/>
          </a:prstGeom>
          <a:noFill/>
          <a:ln w="9525">
            <a:noFill/>
            <a:miter lim="800000"/>
            <a:headEnd/>
            <a:tailEnd/>
          </a:ln>
        </p:spPr>
      </p:pic>
      <p:sp>
        <p:nvSpPr>
          <p:cNvPr id="5" name="Rectangle 1"/>
          <p:cNvSpPr>
            <a:spLocks noChangeArrowheads="1"/>
          </p:cNvSpPr>
          <p:nvPr/>
        </p:nvSpPr>
        <p:spPr bwMode="auto">
          <a:xfrm>
            <a:off x="428596" y="1928802"/>
            <a:ext cx="821537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s-ES" sz="1400" b="1" dirty="0" smtClean="0">
                <a:latin typeface="Calibri" pitchFamily="34" charset="0"/>
                <a:ea typeface="Calibri" pitchFamily="34" charset="0"/>
                <a:cs typeface="Times New Roman" pitchFamily="18" charset="0"/>
              </a:rPr>
              <a:t>Al hacer el módulo con un número primo  P y un generador G menor que el número primo (G &lt;P) , lo tenemos todo: La lista será un grupo abeliano y un cuerpo con las operaciones de (+ , x)</a:t>
            </a:r>
            <a:endParaRPr kumimoji="0" lang="es-ES" sz="14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14282" y="214290"/>
            <a:ext cx="8429684" cy="584775"/>
          </a:xfrm>
          <a:prstGeom prst="rect">
            <a:avLst/>
          </a:prstGeom>
          <a:noFill/>
        </p:spPr>
        <p:txBody>
          <a:bodyPr wrap="square" rtlCol="0">
            <a:spAutoFit/>
          </a:bodyPr>
          <a:lstStyle/>
          <a:p>
            <a:pPr algn="ctr"/>
            <a:r>
              <a:rPr lang="es-ES" sz="3200" b="1" dirty="0" smtClean="0">
                <a:solidFill>
                  <a:srgbClr val="FF0000"/>
                </a:solidFill>
              </a:rPr>
              <a:t>Aritmética modular-2 Ejemplos con +</a:t>
            </a:r>
            <a:endParaRPr lang="es-ES" sz="3200" b="1" dirty="0">
              <a:solidFill>
                <a:srgbClr val="FF0000"/>
              </a:solidFill>
            </a:endParaRPr>
          </a:p>
        </p:txBody>
      </p:sp>
      <p:sp>
        <p:nvSpPr>
          <p:cNvPr id="37889" name="Rectangle 1"/>
          <p:cNvSpPr>
            <a:spLocks noChangeArrowheads="1"/>
          </p:cNvSpPr>
          <p:nvPr/>
        </p:nvSpPr>
        <p:spPr bwMode="auto">
          <a:xfrm>
            <a:off x="142844" y="1357298"/>
            <a:ext cx="8429684"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(Z</a:t>
            </a:r>
            <a:r>
              <a:rPr kumimoji="0" lang="es-ES" b="1" i="0" u="none" strike="noStrike" cap="none" normalizeH="0" baseline="-30000" dirty="0" smtClean="0">
                <a:ln>
                  <a:noFill/>
                </a:ln>
                <a:solidFill>
                  <a:schemeClr val="tx1"/>
                </a:solidFill>
                <a:effectLst/>
                <a:latin typeface="Calibri" pitchFamily="34" charset="0"/>
                <a:ea typeface="Calibri" pitchFamily="34" charset="0"/>
                <a:cs typeface="Times New Roman" pitchFamily="18" charset="0"/>
              </a:rPr>
              <a:t>17 ,</a:t>
            </a: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 con g= 2 -</a:t>
            </a: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rPr>
              <a:t></a:t>
            </a: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(2,4,6,8,10,12,14,16,1,3,5,7,9,11,13,15,0)---</a:t>
            </a: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rPr>
              <a:t></a:t>
            </a: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Son 17 números en la lista u orden = 17</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b="1" i="0" u="none" strike="noStrike" cap="none" normalizeH="0" baseline="0" dirty="0" smtClean="0">
              <a:ln>
                <a:noFill/>
              </a:ln>
              <a:solidFill>
                <a:schemeClr val="tx1"/>
              </a:solidFill>
              <a:effectLst/>
              <a:latin typeface="Arial" pitchFamily="34" charset="0"/>
              <a:cs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rPr>
              <a:t>(Z</a:t>
            </a:r>
            <a:r>
              <a:rPr kumimoji="0" lang="es-ES" b="1" i="0" u="none" strike="noStrike" cap="none" normalizeH="0" baseline="-30000" dirty="0" smtClean="0">
                <a:ln>
                  <a:noFill/>
                </a:ln>
                <a:solidFill>
                  <a:schemeClr val="tx1"/>
                </a:solidFill>
                <a:effectLst/>
                <a:latin typeface="Calibri" pitchFamily="34" charset="0"/>
                <a:ea typeface="Calibri" pitchFamily="34" charset="0"/>
                <a:cs typeface="Times New Roman" pitchFamily="18" charset="0"/>
                <a:sym typeface="Wingdings" pitchFamily="2" charset="2"/>
              </a:rPr>
              <a:t>17 ,</a:t>
            </a: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rPr>
              <a:t> +) con g= 3 -</a:t>
            </a: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(3,6,9,12,15,1,4,7,10,13,16,2,5,8,11,14,0)---</a:t>
            </a: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rPr>
              <a:t></a:t>
            </a: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Son 17 números en la lista u orden = 17</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b="1" i="0" u="none" strike="noStrike" cap="none" normalizeH="0" baseline="0" dirty="0" smtClean="0">
              <a:ln>
                <a:noFill/>
              </a:ln>
              <a:solidFill>
                <a:schemeClr val="tx1"/>
              </a:solidFill>
              <a:effectLst/>
              <a:latin typeface="Arial" pitchFamily="34" charset="0"/>
              <a:cs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rPr>
              <a:t>(Z</a:t>
            </a:r>
            <a:r>
              <a:rPr kumimoji="0" lang="es-ES" b="1" i="0" u="none" strike="noStrike" cap="none" normalizeH="0" baseline="-30000" dirty="0" smtClean="0">
                <a:ln>
                  <a:noFill/>
                </a:ln>
                <a:solidFill>
                  <a:schemeClr val="tx1"/>
                </a:solidFill>
                <a:effectLst/>
                <a:latin typeface="Calibri" pitchFamily="34" charset="0"/>
                <a:ea typeface="Calibri" pitchFamily="34" charset="0"/>
                <a:cs typeface="Times New Roman" pitchFamily="18" charset="0"/>
                <a:sym typeface="Wingdings" pitchFamily="2" charset="2"/>
              </a:rPr>
              <a:t>17 ,</a:t>
            </a: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rPr>
              <a:t> +) con g= 5 -</a:t>
            </a: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(5,10,15,3,8,13,1,6,11,16,4,9,14,2,7,12,0)---</a:t>
            </a: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rPr>
              <a:t></a:t>
            </a: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Son 17 números en la lista u orden = 17</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b="1" i="0" u="none" strike="noStrike" cap="none" normalizeH="0" baseline="0" dirty="0" smtClean="0">
              <a:ln>
                <a:noFill/>
              </a:ln>
              <a:solidFill>
                <a:schemeClr val="tx1"/>
              </a:solidFill>
              <a:effectLst/>
              <a:latin typeface="Arial" pitchFamily="34" charset="0"/>
              <a:cs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rPr>
              <a:t>Teorema en Z</a:t>
            </a:r>
            <a:r>
              <a:rPr kumimoji="0" lang="es-ES" b="1" i="0" u="none" strike="noStrike" cap="none" normalizeH="0" baseline="-30000" dirty="0" smtClean="0">
                <a:ln>
                  <a:noFill/>
                </a:ln>
                <a:solidFill>
                  <a:schemeClr val="tx1"/>
                </a:solidFill>
                <a:effectLst/>
                <a:latin typeface="Calibri" pitchFamily="34" charset="0"/>
                <a:ea typeface="Calibri" pitchFamily="34" charset="0"/>
                <a:cs typeface="Times New Roman" pitchFamily="18" charset="0"/>
                <a:sym typeface="Wingdings" pitchFamily="2" charset="2"/>
              </a:rPr>
              <a:t>n</a:t>
            </a: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rPr>
              <a:t> los coprimos con n (que no tienen factores en común) generan Zn al completo. Por eso nos interesa coger Zn  donde n será el módulo y un generador g = un coprimo con n:</a:t>
            </a:r>
            <a:endParaRPr kumimoji="0" lang="es-ES" b="1" i="0" u="none" strike="noStrike" cap="none" normalizeH="0" baseline="0" dirty="0" smtClean="0">
              <a:ln>
                <a:noFill/>
              </a:ln>
              <a:solidFill>
                <a:schemeClr val="tx1"/>
              </a:solidFill>
              <a:effectLst/>
              <a:latin typeface="Arial" pitchFamily="34" charset="0"/>
              <a:cs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rPr>
              <a:t>Otro Ejemplos en (Z</a:t>
            </a:r>
            <a:r>
              <a:rPr kumimoji="0" lang="es-ES" b="1" i="0" u="none" strike="noStrike" cap="none" normalizeH="0" baseline="-30000" dirty="0" smtClean="0">
                <a:ln>
                  <a:noFill/>
                </a:ln>
                <a:solidFill>
                  <a:schemeClr val="tx1"/>
                </a:solidFill>
                <a:effectLst/>
                <a:latin typeface="Calibri" pitchFamily="34" charset="0"/>
                <a:ea typeface="Calibri" pitchFamily="34" charset="0"/>
                <a:cs typeface="Times New Roman" pitchFamily="18" charset="0"/>
                <a:sym typeface="Wingdings" pitchFamily="2" charset="2"/>
              </a:rPr>
              <a:t>13  </a:t>
            </a: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rPr>
              <a:t>+) con el generador g= 2   {2,4,6,8,10,12,1,3,5,7,9,11,0}</a:t>
            </a:r>
            <a:endParaRPr kumimoji="0" lang="es-ES" b="1" i="0" u="none" strike="noStrike" cap="none" normalizeH="0" baseline="0" dirty="0" smtClean="0">
              <a:ln>
                <a:noFill/>
              </a:ln>
              <a:solidFill>
                <a:schemeClr val="tx1"/>
              </a:solidFill>
              <a:effectLst/>
              <a:latin typeface="Arial" pitchFamily="34" charset="0"/>
              <a:cs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rPr>
              <a:t>Otro ejemplo   en Z</a:t>
            </a:r>
            <a:r>
              <a:rPr kumimoji="0" lang="es-ES" b="1" i="0" u="none" strike="noStrike" cap="none" normalizeH="0" baseline="-30000" dirty="0" smtClean="0">
                <a:ln>
                  <a:noFill/>
                </a:ln>
                <a:solidFill>
                  <a:schemeClr val="tx1"/>
                </a:solidFill>
                <a:effectLst/>
                <a:latin typeface="Calibri" pitchFamily="34" charset="0"/>
                <a:ea typeface="Calibri" pitchFamily="34" charset="0"/>
                <a:cs typeface="Times New Roman" pitchFamily="18" charset="0"/>
                <a:sym typeface="Wingdings" pitchFamily="2" charset="2"/>
              </a:rPr>
              <a:t>6</a:t>
            </a:r>
            <a:r>
              <a:rPr kumimoji="0" lang="es-ES"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rPr>
              <a:t> cojo g= 2     {2,4,0}   Esto no interesa porque la lista es muy pequeña o el orden pequeño, no es 6, es 3. El problema es que 6 NO es primo</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214282" y="1285860"/>
            <a:ext cx="81439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Para que sea un grupo debe tener el elemento neutro, simétrico, sea conmutativa</a:t>
            </a:r>
            <a:endParaRPr kumimoji="0" lang="es-E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Z</a:t>
            </a:r>
            <a:r>
              <a:rPr kumimoji="0" lang="es-ES" b="0" i="0" u="none" strike="noStrike" cap="none" normalizeH="0" baseline="-30000" dirty="0" smtClean="0">
                <a:ln>
                  <a:noFill/>
                </a:ln>
                <a:solidFill>
                  <a:schemeClr val="tx1"/>
                </a:solidFill>
                <a:effectLst/>
                <a:latin typeface="Calibri" pitchFamily="34" charset="0"/>
                <a:ea typeface="Calibri" pitchFamily="34" charset="0"/>
                <a:cs typeface="Times New Roman" pitchFamily="18" charset="0"/>
              </a:rPr>
              <a:t>6</a:t>
            </a:r>
            <a:r>
              <a:rPr kumimoji="0" lang="es-E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\{0}, X</a:t>
            </a:r>
            <a:endParaRPr kumimoji="0" lang="es-E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Z</a:t>
            </a:r>
            <a:r>
              <a:rPr kumimoji="0" lang="es-ES" b="0" i="0" u="none" strike="noStrike" cap="none" normalizeH="0" baseline="-30000" dirty="0" smtClean="0">
                <a:ln>
                  <a:noFill/>
                </a:ln>
                <a:solidFill>
                  <a:schemeClr val="tx1"/>
                </a:solidFill>
                <a:effectLst/>
                <a:latin typeface="Calibri" pitchFamily="34" charset="0"/>
                <a:ea typeface="Calibri" pitchFamily="34" charset="0"/>
                <a:cs typeface="Times New Roman" pitchFamily="18" charset="0"/>
              </a:rPr>
              <a:t>6</a:t>
            </a:r>
            <a:r>
              <a:rPr kumimoji="0" lang="es-E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significa sin el cero y el elemento neutro e= 1</a:t>
            </a:r>
            <a:endParaRPr kumimoji="0" lang="es-E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Z</a:t>
            </a:r>
            <a:r>
              <a:rPr kumimoji="0" lang="es-ES" b="0" i="0" u="none" strike="noStrike" cap="none" normalizeH="0" baseline="-30000" dirty="0" smtClean="0">
                <a:ln>
                  <a:noFill/>
                </a:ln>
                <a:solidFill>
                  <a:schemeClr val="tx1"/>
                </a:solidFill>
                <a:effectLst/>
                <a:latin typeface="Arial" pitchFamily="34" charset="0"/>
                <a:ea typeface="Calibri" pitchFamily="34" charset="0"/>
                <a:cs typeface="Times New Roman" pitchFamily="18" charset="0"/>
              </a:rPr>
              <a:t>6</a:t>
            </a:r>
            <a:r>
              <a:rPr kumimoji="0" lang="es-E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con g=2-</a:t>
            </a:r>
            <a:r>
              <a:rPr kumimoji="0" lang="es-E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rPr>
              <a:t></a:t>
            </a:r>
            <a:r>
              <a:rPr kumimoji="0" lang="es-ES"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{2,4,2,4,2}</a:t>
            </a:r>
            <a:r>
              <a:rPr kumimoji="0" lang="es-E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sym typeface="Wingdings" pitchFamily="2" charset="2"/>
              </a:rPr>
              <a:t>  NO es un  grupo porque no tiene el neutro que es 1  </a:t>
            </a:r>
          </a:p>
        </p:txBody>
      </p:sp>
      <p:sp>
        <p:nvSpPr>
          <p:cNvPr id="3" name="2 Rectángulo"/>
          <p:cNvSpPr/>
          <p:nvPr/>
        </p:nvSpPr>
        <p:spPr>
          <a:xfrm>
            <a:off x="1071538" y="214290"/>
            <a:ext cx="6488444" cy="584775"/>
          </a:xfrm>
          <a:prstGeom prst="rect">
            <a:avLst/>
          </a:prstGeom>
        </p:spPr>
        <p:txBody>
          <a:bodyPr wrap="none">
            <a:spAutoFit/>
          </a:bodyPr>
          <a:lstStyle/>
          <a:p>
            <a:pPr algn="ctr"/>
            <a:r>
              <a:rPr lang="es-ES" sz="3200" b="1" dirty="0" smtClean="0">
                <a:solidFill>
                  <a:srgbClr val="FF0000"/>
                </a:solidFill>
              </a:rPr>
              <a:t>Aritmética modular-3 Ejemplos con *</a:t>
            </a:r>
            <a:endParaRPr lang="es-ES" sz="3200" b="1" dirty="0">
              <a:solidFill>
                <a:srgbClr val="FF0000"/>
              </a:solidFill>
            </a:endParaRPr>
          </a:p>
        </p:txBody>
      </p:sp>
      <p:sp>
        <p:nvSpPr>
          <p:cNvPr id="4" name="3 Rectángulo"/>
          <p:cNvSpPr/>
          <p:nvPr/>
        </p:nvSpPr>
        <p:spPr>
          <a:xfrm>
            <a:off x="428596" y="2786058"/>
            <a:ext cx="7572428" cy="1477328"/>
          </a:xfrm>
          <a:prstGeom prst="rect">
            <a:avLst/>
          </a:prstGeom>
        </p:spPr>
        <p:txBody>
          <a:bodyPr wrap="square">
            <a:spAutoFit/>
          </a:bodyPr>
          <a:lstStyle/>
          <a:p>
            <a:r>
              <a:rPr lang="es-ES" dirty="0" smtClean="0">
                <a:latin typeface="Arial" pitchFamily="34" charset="0"/>
                <a:ea typeface="Calibri" pitchFamily="34" charset="0"/>
                <a:cs typeface="Times New Roman" pitchFamily="18" charset="0"/>
              </a:rPr>
              <a:t>Z</a:t>
            </a:r>
            <a:r>
              <a:rPr lang="es-ES" baseline="-30000" dirty="0" smtClean="0">
                <a:latin typeface="Arial" pitchFamily="34" charset="0"/>
                <a:ea typeface="Calibri" pitchFamily="34" charset="0"/>
                <a:cs typeface="Times New Roman" pitchFamily="18" charset="0"/>
              </a:rPr>
              <a:t>13</a:t>
            </a:r>
            <a:r>
              <a:rPr lang="es-ES" dirty="0" smtClean="0">
                <a:latin typeface="Arial" pitchFamily="34" charset="0"/>
                <a:ea typeface="Calibri" pitchFamily="34" charset="0"/>
                <a:cs typeface="Times New Roman" pitchFamily="18" charset="0"/>
              </a:rPr>
              <a:t>* con </a:t>
            </a:r>
            <a:r>
              <a:rPr lang="es-ES" dirty="0" smtClean="0"/>
              <a:t>G = 2  P = 13  y la operación multiplicar. Empezaremos con el 2 hasta llegar al 1 porque entonces la lista será cíclica.</a:t>
            </a:r>
          </a:p>
          <a:p>
            <a:r>
              <a:rPr lang="es-ES" dirty="0" smtClean="0"/>
              <a:t/>
            </a:r>
            <a:br>
              <a:rPr lang="es-ES" dirty="0" smtClean="0"/>
            </a:br>
            <a:r>
              <a:rPr lang="es-ES" dirty="0" smtClean="0"/>
              <a:t>Lista {2,4,8,3,6,12,11,9,5,10,7,1} El orden es de 12 = 13-1 elementos</a:t>
            </a:r>
          </a:p>
          <a:p>
            <a:r>
              <a:rPr lang="es-ES" dirty="0" smtClean="0"/>
              <a:t>Si empiezo por 5 y con G = 2 sería igual {5,10,7,1,2,4,8,3,6,12,11,9,5….) </a:t>
            </a:r>
            <a:endParaRPr lang="es-ES" dirty="0"/>
          </a:p>
        </p:txBody>
      </p:sp>
      <p:sp>
        <p:nvSpPr>
          <p:cNvPr id="5" name="4 Rectángulo"/>
          <p:cNvSpPr/>
          <p:nvPr/>
        </p:nvSpPr>
        <p:spPr>
          <a:xfrm>
            <a:off x="571472" y="4714884"/>
            <a:ext cx="6858048" cy="1754326"/>
          </a:xfrm>
          <a:prstGeom prst="rect">
            <a:avLst/>
          </a:prstGeom>
        </p:spPr>
        <p:txBody>
          <a:bodyPr wrap="square">
            <a:spAutoFit/>
          </a:bodyPr>
          <a:lstStyle/>
          <a:p>
            <a:r>
              <a:rPr lang="es-ES" b="1" dirty="0" smtClean="0"/>
              <a:t>Conclusiones</a:t>
            </a:r>
            <a:r>
              <a:rPr lang="es-ES" dirty="0" smtClean="0"/>
              <a:t>:</a:t>
            </a:r>
            <a:br>
              <a:rPr lang="es-ES" dirty="0" smtClean="0"/>
            </a:br>
            <a:r>
              <a:rPr lang="es-ES" dirty="0" smtClean="0"/>
              <a:t>Interesa que el módulo P sea un número primo y el generador G sea coprimo del módulo. Es decir   G &lt; P</a:t>
            </a:r>
          </a:p>
          <a:p>
            <a:r>
              <a:rPr lang="es-ES" dirty="0" smtClean="0"/>
              <a:t>Ejemplos G = 2 módulo P= 7 o bien  G=6  módulo P = 13</a:t>
            </a:r>
          </a:p>
          <a:p>
            <a:r>
              <a:rPr lang="es-ES" dirty="0" smtClean="0"/>
              <a:t>En Bitcoin el primo P es enorme próximo a 2^256 y el Generador es enorme y G &lt;P</a:t>
            </a:r>
            <a:endParaRPr lang="es-E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0" y="1285860"/>
            <a:ext cx="8786842" cy="43704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8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hlinkClick r:id="rId2"/>
              </a:rPr>
              <a:t>La curva que hace servir es:</a:t>
            </a:r>
            <a:endParaRPr kumimoji="0" lang="es-ES" sz="18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s-ES" sz="28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y</a:t>
            </a:r>
            <a:r>
              <a:rPr kumimoji="0" lang="es-ES" sz="2800" b="1" i="0" u="none" strike="noStrike" cap="none" normalizeH="0" baseline="30000" dirty="0" smtClean="0">
                <a:ln>
                  <a:noFill/>
                </a:ln>
                <a:solidFill>
                  <a:srgbClr val="333333"/>
                </a:solidFill>
                <a:effectLst/>
                <a:latin typeface="Calibri" pitchFamily="34" charset="0"/>
                <a:ea typeface="Times New Roman" pitchFamily="18" charset="0"/>
                <a:cs typeface="Calibri" pitchFamily="34" charset="0"/>
              </a:rPr>
              <a:t>2</a:t>
            </a:r>
            <a:r>
              <a:rPr kumimoji="0" lang="es-ES" sz="28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 x</a:t>
            </a:r>
            <a:r>
              <a:rPr kumimoji="0" lang="es-ES" sz="2800" b="1" i="0" u="none" strike="noStrike" cap="none" normalizeH="0" baseline="30000" dirty="0" smtClean="0">
                <a:ln>
                  <a:noFill/>
                </a:ln>
                <a:solidFill>
                  <a:srgbClr val="333333"/>
                </a:solidFill>
                <a:effectLst/>
                <a:latin typeface="Calibri" pitchFamily="34" charset="0"/>
                <a:ea typeface="Times New Roman" pitchFamily="18" charset="0"/>
                <a:cs typeface="Calibri" pitchFamily="34" charset="0"/>
              </a:rPr>
              <a:t>3</a:t>
            </a:r>
            <a:r>
              <a:rPr kumimoji="0" lang="es-ES" sz="28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+ 7 </a:t>
            </a:r>
            <a:r>
              <a:rPr kumimoji="0" lang="es-ES" sz="18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a:r>
            <a:br>
              <a:rPr kumimoji="0" lang="es-ES" sz="18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br>
            <a:r>
              <a:rPr kumimoji="0" lang="es-ES" sz="14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a:r>
            <a:br>
              <a:rPr kumimoji="0" lang="es-ES" sz="14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br>
            <a:endParaRPr kumimoji="0" lang="es-ES" sz="1400" b="0" i="0" u="none" strike="noStrike" cap="none" normalizeH="0" baseline="0" dirty="0" smtClean="0">
              <a:ln>
                <a:noFill/>
              </a:ln>
              <a:solidFill>
                <a:schemeClr val="tx1"/>
              </a:solidFill>
              <a:effectLst/>
              <a:latin typeface="Arial" pitchFamily="34" charset="0"/>
              <a:cs typeface="Arial" pitchFamily="34" charset="0"/>
            </a:endParaRPr>
          </a:p>
          <a:p>
            <a:pPr marL="88900" marR="0" lvl="2" algn="l" defTabSz="914400" rtl="0" eaLnBrk="0" fontAlgn="base" latinLnBrk="0" hangingPunct="0">
              <a:lnSpc>
                <a:spcPct val="100000"/>
              </a:lnSpc>
              <a:spcBef>
                <a:spcPct val="0"/>
              </a:spcBef>
              <a:spcAft>
                <a:spcPct val="0"/>
              </a:spcAft>
              <a:buClrTx/>
              <a:buSzTx/>
              <a:buFontTx/>
              <a:buAutoNum type="arabicPeriod"/>
              <a:tabLst/>
            </a:pPr>
            <a:r>
              <a:rPr kumimoji="0" lang="es-ES" sz="1600" b="1"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D</a:t>
            </a:r>
            <a:r>
              <a:rPr kumimoji="0" lang="es-ES" sz="1600" b="1" i="1" u="none" strike="noStrike" cap="none" normalizeH="0" baseline="0" dirty="0" smtClean="0" bmk="">
                <a:ln>
                  <a:noFill/>
                </a:ln>
                <a:solidFill>
                  <a:schemeClr val="tx1"/>
                </a:solidFill>
                <a:effectLst/>
                <a:latin typeface="Calibri" pitchFamily="34" charset="0"/>
                <a:ea typeface="Calibri" pitchFamily="34" charset="0"/>
                <a:cs typeface="Times New Roman" pitchFamily="18" charset="0"/>
              </a:rPr>
              <a:t>atos de G</a:t>
            </a:r>
            <a:endParaRPr kumimoji="0" lang="es-ES" sz="1600" b="0" i="0" u="none" strike="noStrike" cap="none" normalizeH="0" baseline="0" dirty="0" smtClean="0" bmk="">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400" b="0" u="none" strike="noStrike" cap="none" normalizeH="0" baseline="0" dirty="0" smtClean="0" bmk="">
                <a:ln>
                  <a:noFill/>
                </a:ln>
                <a:solidFill>
                  <a:srgbClr val="242424"/>
                </a:solidFill>
                <a:effectLst/>
                <a:latin typeface="Georgia" pitchFamily="18" charset="0"/>
                <a:ea typeface="Times New Roman" pitchFamily="18" charset="0"/>
                <a:cs typeface="Calibri" pitchFamily="34" charset="0"/>
              </a:rPr>
              <a:t>Coordenada x: 55066263022277343669578718895168534326250603453777594175500187360389116729240</a:t>
            </a:r>
            <a:endParaRPr kumimoji="0" lang="es-ES" sz="1400" b="0" u="none" strike="noStrike" cap="none" normalizeH="0" baseline="0" dirty="0" smtClean="0" bmk="">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400" b="0" u="none" strike="noStrike" cap="none" normalizeH="0" baseline="0" dirty="0" smtClean="0" bmk="">
                <a:ln>
                  <a:noFill/>
                </a:ln>
                <a:solidFill>
                  <a:srgbClr val="333333"/>
                </a:solidFill>
                <a:effectLst/>
                <a:latin typeface="Calibri" pitchFamily="34" charset="0"/>
                <a:ea typeface="Times New Roman" pitchFamily="18" charset="0"/>
                <a:cs typeface="Calibri" pitchFamily="34" charset="0"/>
              </a:rPr>
              <a:t/>
            </a:r>
            <a:br>
              <a:rPr kumimoji="0" lang="es-ES" sz="1400" b="0" u="none" strike="noStrike" cap="none" normalizeH="0" baseline="0" dirty="0" smtClean="0" bmk="">
                <a:ln>
                  <a:noFill/>
                </a:ln>
                <a:solidFill>
                  <a:srgbClr val="333333"/>
                </a:solidFill>
                <a:effectLst/>
                <a:latin typeface="Calibri" pitchFamily="34" charset="0"/>
                <a:ea typeface="Times New Roman" pitchFamily="18" charset="0"/>
                <a:cs typeface="Calibri" pitchFamily="34" charset="0"/>
              </a:rPr>
            </a:br>
            <a:r>
              <a:rPr kumimoji="0" lang="es-ES" sz="1400" b="0" u="none" strike="noStrike" cap="none" normalizeH="0" baseline="0" dirty="0" smtClean="0" bmk="">
                <a:ln>
                  <a:noFill/>
                </a:ln>
                <a:solidFill>
                  <a:srgbClr val="242424"/>
                </a:solidFill>
                <a:effectLst/>
                <a:latin typeface="Georgia" pitchFamily="18" charset="0"/>
                <a:ea typeface="Times New Roman" pitchFamily="18" charset="0"/>
                <a:cs typeface="Calibri" pitchFamily="34" charset="0"/>
              </a:rPr>
              <a:t>Coordenada y: 32670510020758816978083085130507043184471273380659243275938904335757337482424</a:t>
            </a:r>
          </a:p>
          <a:p>
            <a:pPr marL="0" marR="0" lvl="0" indent="0" algn="l" defTabSz="914400" rtl="0" eaLnBrk="0" fontAlgn="base" latinLnBrk="0" hangingPunct="0">
              <a:lnSpc>
                <a:spcPct val="100000"/>
              </a:lnSpc>
              <a:spcBef>
                <a:spcPct val="0"/>
              </a:spcBef>
              <a:spcAft>
                <a:spcPct val="0"/>
              </a:spcAft>
              <a:buClrTx/>
              <a:buSzTx/>
              <a:buFontTx/>
              <a:buNone/>
              <a:tabLst/>
            </a:pPr>
            <a:endParaRPr lang="es-ES" sz="1400" i="1" dirty="0" smtClean="0" bmk="">
              <a:solidFill>
                <a:srgbClr val="242424"/>
              </a:solidFill>
              <a:latin typeface="Georgia"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sz="1600" b="0" i="0" u="none" strike="noStrike" cap="none" normalizeH="0" baseline="0" dirty="0" smtClean="0" bmk="">
              <a:ln>
                <a:noFill/>
              </a:ln>
              <a:solidFill>
                <a:schemeClr val="tx1"/>
              </a:solidFill>
              <a:effectLst/>
              <a:latin typeface="Arial" pitchFamily="34" charset="0"/>
              <a:cs typeface="Arial" pitchFamily="34" charset="0"/>
            </a:endParaRPr>
          </a:p>
          <a:p>
            <a:pPr marL="88900" marR="0" lvl="2" algn="l" defTabSz="914400" rtl="0" eaLnBrk="0" fontAlgn="base" latinLnBrk="0" hangingPunct="0">
              <a:lnSpc>
                <a:spcPct val="100000"/>
              </a:lnSpc>
              <a:spcBef>
                <a:spcPct val="0"/>
              </a:spcBef>
              <a:spcAft>
                <a:spcPct val="0"/>
              </a:spcAft>
              <a:buClrTx/>
              <a:buSzTx/>
              <a:tabLst/>
            </a:pPr>
            <a:r>
              <a:rPr kumimoji="0" lang="es-ES" sz="1600" b="1" u="none" strike="noStrike" cap="none" normalizeH="0" baseline="0" dirty="0" smtClean="0" bmk="">
                <a:ln>
                  <a:noFill/>
                </a:ln>
                <a:solidFill>
                  <a:srgbClr val="242424"/>
                </a:solidFill>
                <a:effectLst/>
                <a:latin typeface="Georgia" pitchFamily="18" charset="0"/>
                <a:ea typeface="Calibri" pitchFamily="34" charset="0"/>
                <a:cs typeface="Times New Roman" pitchFamily="18" charset="0"/>
              </a:rPr>
              <a:t>2. N</a:t>
            </a:r>
            <a:r>
              <a:rPr kumimoji="0" lang="es-ES" sz="1600" b="1" u="none" strike="noStrike" cap="none" normalizeH="0" baseline="0" dirty="0" smtClean="0" bmk="">
                <a:ln>
                  <a:noFill/>
                </a:ln>
                <a:solidFill>
                  <a:srgbClr val="242424"/>
                </a:solidFill>
                <a:effectLst/>
                <a:latin typeface="Calibri"/>
                <a:ea typeface="Calibri" pitchFamily="34" charset="0"/>
                <a:cs typeface="Times New Roman" pitchFamily="18" charset="0"/>
              </a:rPr>
              <a:t>ú</a:t>
            </a:r>
            <a:r>
              <a:rPr kumimoji="0" lang="es-ES" sz="1600" b="1" u="none" strike="noStrike" cap="none" normalizeH="0" baseline="0" dirty="0" smtClean="0" bmk="">
                <a:ln>
                  <a:noFill/>
                </a:ln>
                <a:solidFill>
                  <a:srgbClr val="242424"/>
                </a:solidFill>
                <a:effectLst/>
                <a:latin typeface="Georgia" pitchFamily="18" charset="0"/>
                <a:ea typeface="Calibri" pitchFamily="34" charset="0"/>
                <a:cs typeface="Times New Roman" pitchFamily="18" charset="0"/>
              </a:rPr>
              <a:t>mero Primo P de Bitcoin</a:t>
            </a:r>
          </a:p>
          <a:p>
            <a:pPr marL="88900" marR="0" lvl="2" algn="l" defTabSz="914400" rtl="0" eaLnBrk="0" fontAlgn="base" latinLnBrk="0" hangingPunct="0">
              <a:lnSpc>
                <a:spcPct val="100000"/>
              </a:lnSpc>
              <a:spcBef>
                <a:spcPct val="0"/>
              </a:spcBef>
              <a:spcAft>
                <a:spcPct val="0"/>
              </a:spcAft>
              <a:buClrTx/>
              <a:buSzTx/>
              <a:tabLst/>
            </a:pPr>
            <a:endParaRPr kumimoji="0" lang="es-E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400" b="0" i="1" u="none" strike="noStrike" cap="none" normalizeH="0" baseline="0" dirty="0" smtClean="0">
                <a:ln>
                  <a:noFill/>
                </a:ln>
                <a:solidFill>
                  <a:srgbClr val="242424"/>
                </a:solidFill>
                <a:effectLst/>
                <a:latin typeface="Georgia" pitchFamily="18" charset="0"/>
                <a:ea typeface="Calibri" pitchFamily="34" charset="0"/>
                <a:cs typeface="Times New Roman" pitchFamily="18" charset="0"/>
              </a:rPr>
              <a:t>Con el n</a:t>
            </a:r>
            <a:r>
              <a:rPr kumimoji="0" lang="es-ES" sz="1400" b="0" i="1" u="none" strike="noStrike" cap="none" normalizeH="0" baseline="0" dirty="0" smtClean="0">
                <a:ln>
                  <a:noFill/>
                </a:ln>
                <a:solidFill>
                  <a:srgbClr val="242424"/>
                </a:solidFill>
                <a:effectLst/>
                <a:latin typeface="Calibri"/>
                <a:ea typeface="Calibri" pitchFamily="34" charset="0"/>
                <a:cs typeface="Times New Roman" pitchFamily="18" charset="0"/>
              </a:rPr>
              <a:t>ú</a:t>
            </a:r>
            <a:r>
              <a:rPr kumimoji="0" lang="es-ES" sz="1400" b="0" i="1" u="none" strike="noStrike" cap="none" normalizeH="0" baseline="0" dirty="0" smtClean="0">
                <a:ln>
                  <a:noFill/>
                </a:ln>
                <a:solidFill>
                  <a:srgbClr val="242424"/>
                </a:solidFill>
                <a:effectLst/>
                <a:latin typeface="Georgia" pitchFamily="18" charset="0"/>
                <a:ea typeface="Calibri" pitchFamily="34" charset="0"/>
                <a:cs typeface="Times New Roman" pitchFamily="18" charset="0"/>
              </a:rPr>
              <a:t>mero primo  </a:t>
            </a:r>
            <a:r>
              <a:rPr kumimoji="0" lang="es-ES" sz="1600" b="1" u="none" strike="noStrike" cap="none" normalizeH="0" baseline="0" dirty="0" smtClean="0">
                <a:ln>
                  <a:noFill/>
                </a:ln>
                <a:solidFill>
                  <a:srgbClr val="242424"/>
                </a:solidFill>
                <a:effectLst/>
                <a:latin typeface="Georgia" pitchFamily="18" charset="0"/>
                <a:ea typeface="Calibri" pitchFamily="34" charset="0"/>
                <a:cs typeface="Times New Roman" pitchFamily="18" charset="0"/>
              </a:rPr>
              <a:t>P = 2</a:t>
            </a:r>
            <a:r>
              <a:rPr kumimoji="0" lang="es-ES" sz="1600" b="1" u="none" strike="noStrike" cap="none" normalizeH="0" baseline="30000" dirty="0" smtClean="0">
                <a:ln>
                  <a:noFill/>
                </a:ln>
                <a:solidFill>
                  <a:srgbClr val="242424"/>
                </a:solidFill>
                <a:effectLst/>
                <a:latin typeface="Georgia" pitchFamily="18" charset="0"/>
                <a:ea typeface="Calibri" pitchFamily="34" charset="0"/>
                <a:cs typeface="Times New Roman" pitchFamily="18" charset="0"/>
              </a:rPr>
              <a:t>256</a:t>
            </a:r>
            <a:r>
              <a:rPr kumimoji="0" lang="es-ES" sz="1600" b="1" u="none" strike="noStrike" cap="none" normalizeH="0" baseline="0" dirty="0" smtClean="0">
                <a:ln>
                  <a:noFill/>
                </a:ln>
                <a:solidFill>
                  <a:srgbClr val="242424"/>
                </a:solidFill>
                <a:effectLst/>
                <a:latin typeface="Georgia" pitchFamily="18" charset="0"/>
                <a:ea typeface="Calibri" pitchFamily="34" charset="0"/>
                <a:cs typeface="Times New Roman" pitchFamily="18" charset="0"/>
              </a:rPr>
              <a:t> -2</a:t>
            </a:r>
            <a:r>
              <a:rPr kumimoji="0" lang="es-ES" sz="1600" b="1" u="none" strike="noStrike" cap="none" normalizeH="0" baseline="30000" dirty="0" smtClean="0">
                <a:ln>
                  <a:noFill/>
                </a:ln>
                <a:solidFill>
                  <a:srgbClr val="242424"/>
                </a:solidFill>
                <a:effectLst/>
                <a:latin typeface="Georgia" pitchFamily="18" charset="0"/>
                <a:ea typeface="Calibri" pitchFamily="34" charset="0"/>
                <a:cs typeface="Times New Roman" pitchFamily="18" charset="0"/>
              </a:rPr>
              <a:t>32</a:t>
            </a:r>
            <a:r>
              <a:rPr kumimoji="0" lang="es-ES" sz="1600" b="1" u="none" strike="noStrike" cap="none" normalizeH="0" baseline="0" dirty="0" smtClean="0">
                <a:ln>
                  <a:noFill/>
                </a:ln>
                <a:solidFill>
                  <a:srgbClr val="242424"/>
                </a:solidFill>
                <a:effectLst/>
                <a:latin typeface="Georgia" pitchFamily="18" charset="0"/>
                <a:ea typeface="Calibri" pitchFamily="34" charset="0"/>
                <a:cs typeface="Times New Roman" pitchFamily="18" charset="0"/>
              </a:rPr>
              <a:t> -2</a:t>
            </a:r>
            <a:r>
              <a:rPr kumimoji="0" lang="es-ES" sz="1600" b="1" u="none" strike="noStrike" cap="none" normalizeH="0" baseline="30000" dirty="0" smtClean="0">
                <a:ln>
                  <a:noFill/>
                </a:ln>
                <a:solidFill>
                  <a:srgbClr val="242424"/>
                </a:solidFill>
                <a:effectLst/>
                <a:latin typeface="Georgia" pitchFamily="18" charset="0"/>
                <a:ea typeface="Calibri" pitchFamily="34" charset="0"/>
                <a:cs typeface="Times New Roman" pitchFamily="18" charset="0"/>
              </a:rPr>
              <a:t>9</a:t>
            </a:r>
            <a:r>
              <a:rPr kumimoji="0" lang="es-ES" sz="1600" b="1" u="none" strike="noStrike" cap="none" normalizeH="0" baseline="0" dirty="0" smtClean="0">
                <a:ln>
                  <a:noFill/>
                </a:ln>
                <a:solidFill>
                  <a:srgbClr val="242424"/>
                </a:solidFill>
                <a:effectLst/>
                <a:latin typeface="Georgia" pitchFamily="18" charset="0"/>
                <a:ea typeface="Calibri" pitchFamily="34" charset="0"/>
                <a:cs typeface="Times New Roman" pitchFamily="18" charset="0"/>
              </a:rPr>
              <a:t> -2</a:t>
            </a:r>
            <a:r>
              <a:rPr kumimoji="0" lang="es-ES" sz="1600" b="1" u="none" strike="noStrike" cap="none" normalizeH="0" baseline="30000" dirty="0" smtClean="0">
                <a:ln>
                  <a:noFill/>
                </a:ln>
                <a:solidFill>
                  <a:srgbClr val="242424"/>
                </a:solidFill>
                <a:effectLst/>
                <a:latin typeface="Georgia" pitchFamily="18" charset="0"/>
                <a:ea typeface="Calibri" pitchFamily="34" charset="0"/>
                <a:cs typeface="Times New Roman" pitchFamily="18" charset="0"/>
              </a:rPr>
              <a:t>8</a:t>
            </a:r>
            <a:r>
              <a:rPr kumimoji="0" lang="es-ES" sz="1600" b="1" u="none" strike="noStrike" cap="none" normalizeH="0" baseline="0" dirty="0" smtClean="0">
                <a:ln>
                  <a:noFill/>
                </a:ln>
                <a:solidFill>
                  <a:srgbClr val="242424"/>
                </a:solidFill>
                <a:effectLst/>
                <a:latin typeface="Georgia" pitchFamily="18" charset="0"/>
                <a:ea typeface="Calibri" pitchFamily="34" charset="0"/>
                <a:cs typeface="Times New Roman" pitchFamily="18" charset="0"/>
              </a:rPr>
              <a:t> -2</a:t>
            </a:r>
            <a:r>
              <a:rPr kumimoji="0" lang="es-ES" sz="1600" b="1" u="none" strike="noStrike" cap="none" normalizeH="0" baseline="30000" dirty="0" smtClean="0">
                <a:ln>
                  <a:noFill/>
                </a:ln>
                <a:solidFill>
                  <a:srgbClr val="242424"/>
                </a:solidFill>
                <a:effectLst/>
                <a:latin typeface="Georgia" pitchFamily="18" charset="0"/>
                <a:ea typeface="Calibri" pitchFamily="34" charset="0"/>
                <a:cs typeface="Times New Roman" pitchFamily="18" charset="0"/>
              </a:rPr>
              <a:t>6</a:t>
            </a:r>
            <a:r>
              <a:rPr kumimoji="0" lang="es-ES" sz="1600" b="1" u="none" strike="noStrike" cap="none" normalizeH="0" baseline="0" dirty="0" smtClean="0">
                <a:ln>
                  <a:noFill/>
                </a:ln>
                <a:solidFill>
                  <a:srgbClr val="242424"/>
                </a:solidFill>
                <a:effectLst/>
                <a:latin typeface="Georgia" pitchFamily="18" charset="0"/>
                <a:ea typeface="Calibri" pitchFamily="34" charset="0"/>
                <a:cs typeface="Times New Roman" pitchFamily="18" charset="0"/>
              </a:rPr>
              <a:t>-2</a:t>
            </a:r>
            <a:r>
              <a:rPr kumimoji="0" lang="es-ES" sz="1600" b="1" u="none" strike="noStrike" cap="none" normalizeH="0" baseline="30000" dirty="0" smtClean="0">
                <a:ln>
                  <a:noFill/>
                </a:ln>
                <a:solidFill>
                  <a:srgbClr val="242424"/>
                </a:solidFill>
                <a:effectLst/>
                <a:latin typeface="Georgia" pitchFamily="18" charset="0"/>
                <a:ea typeface="Calibri" pitchFamily="34" charset="0"/>
                <a:cs typeface="Times New Roman" pitchFamily="18" charset="0"/>
              </a:rPr>
              <a:t>4</a:t>
            </a:r>
            <a:r>
              <a:rPr kumimoji="0" lang="es-ES" sz="1600" b="1" u="none" strike="noStrike" cap="none" normalizeH="0" baseline="0" dirty="0" smtClean="0">
                <a:ln>
                  <a:noFill/>
                </a:ln>
                <a:solidFill>
                  <a:srgbClr val="242424"/>
                </a:solidFill>
                <a:effectLst/>
                <a:latin typeface="Georgia" pitchFamily="18" charset="0"/>
                <a:ea typeface="Calibri" pitchFamily="34" charset="0"/>
                <a:cs typeface="Times New Roman" pitchFamily="18" charset="0"/>
              </a:rPr>
              <a:t>-1 </a:t>
            </a:r>
            <a:r>
              <a:rPr kumimoji="0" lang="es-ES" sz="1400" b="1" i="1" u="none" strike="noStrike" cap="none" normalizeH="0" baseline="0" dirty="0" smtClean="0">
                <a:ln>
                  <a:noFill/>
                </a:ln>
                <a:solidFill>
                  <a:srgbClr val="242424"/>
                </a:solidFill>
                <a:effectLst/>
                <a:latin typeface="Georgia" pitchFamily="18" charset="0"/>
                <a:ea typeface="Calibri" pitchFamily="34"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400" b="1" i="1" u="none" strike="noStrike" cap="none" normalizeH="0" baseline="0" dirty="0" smtClean="0">
                <a:ln>
                  <a:noFill/>
                </a:ln>
                <a:solidFill>
                  <a:srgbClr val="242424"/>
                </a:solidFill>
                <a:effectLst/>
                <a:latin typeface="Georgia" pitchFamily="18" charset="0"/>
                <a:ea typeface="Calibri" pitchFamily="34" charset="0"/>
                <a:cs typeface="Times New Roman" pitchFamily="18" charset="0"/>
              </a:rPr>
              <a:t/>
            </a:r>
            <a:br>
              <a:rPr kumimoji="0" lang="es-ES" sz="1400" b="1" i="1" u="none" strike="noStrike" cap="none" normalizeH="0" baseline="0" dirty="0" smtClean="0">
                <a:ln>
                  <a:noFill/>
                </a:ln>
                <a:solidFill>
                  <a:srgbClr val="242424"/>
                </a:solidFill>
                <a:effectLst/>
                <a:latin typeface="Georgia" pitchFamily="18" charset="0"/>
                <a:ea typeface="Calibri" pitchFamily="34" charset="0"/>
                <a:cs typeface="Times New Roman" pitchFamily="18" charset="0"/>
              </a:rPr>
            </a:br>
            <a:r>
              <a:rPr kumimoji="0" lang="es-ES" sz="1400" b="1" u="none" strike="noStrike" cap="none" normalizeH="0" baseline="0" dirty="0" smtClean="0">
                <a:ln>
                  <a:noFill/>
                </a:ln>
                <a:solidFill>
                  <a:srgbClr val="242424"/>
                </a:solidFill>
                <a:effectLst/>
                <a:latin typeface="Georgia" pitchFamily="18" charset="0"/>
                <a:ea typeface="Calibri" pitchFamily="34" charset="0"/>
                <a:cs typeface="Times New Roman" pitchFamily="18" charset="0"/>
              </a:rPr>
              <a:t>115792089237316195423570985008687907853269984665640564039457584007908834671663</a:t>
            </a:r>
            <a:endParaRPr kumimoji="0" lang="es-ES" sz="1400" b="0" u="none" strike="noStrike" cap="none" normalizeH="0" baseline="0" dirty="0" smtClean="0">
              <a:ln>
                <a:noFill/>
              </a:ln>
              <a:solidFill>
                <a:schemeClr val="tx1"/>
              </a:solidFill>
              <a:effectLst/>
              <a:latin typeface="Arial" pitchFamily="34" charset="0"/>
              <a:cs typeface="Arial" pitchFamily="34" charset="0"/>
            </a:endParaRPr>
          </a:p>
        </p:txBody>
      </p:sp>
      <p:sp>
        <p:nvSpPr>
          <p:cNvPr id="3" name="2 Rectángulo"/>
          <p:cNvSpPr/>
          <p:nvPr/>
        </p:nvSpPr>
        <p:spPr>
          <a:xfrm>
            <a:off x="1071538" y="214290"/>
            <a:ext cx="6730305" cy="584775"/>
          </a:xfrm>
          <a:prstGeom prst="rect">
            <a:avLst/>
          </a:prstGeom>
        </p:spPr>
        <p:txBody>
          <a:bodyPr wrap="none">
            <a:spAutoFit/>
          </a:bodyPr>
          <a:lstStyle/>
          <a:p>
            <a:pPr algn="ctr"/>
            <a:r>
              <a:rPr lang="es-ES" sz="3200" b="1" dirty="0" smtClean="0">
                <a:solidFill>
                  <a:srgbClr val="FF0000"/>
                </a:solidFill>
              </a:rPr>
              <a:t>¿Qué curva Elíptica utiliza bitcoin? ECC</a:t>
            </a:r>
            <a:endParaRPr lang="es-ES" sz="3200" b="1" dirty="0">
              <a:solidFill>
                <a:srgbClr val="FF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071538" y="214290"/>
            <a:ext cx="5586593" cy="584775"/>
          </a:xfrm>
          <a:prstGeom prst="rect">
            <a:avLst/>
          </a:prstGeom>
        </p:spPr>
        <p:txBody>
          <a:bodyPr wrap="none">
            <a:spAutoFit/>
          </a:bodyPr>
          <a:lstStyle/>
          <a:p>
            <a:pPr algn="ctr"/>
            <a:r>
              <a:rPr lang="es-ES" sz="3200" b="1" dirty="0" smtClean="0">
                <a:solidFill>
                  <a:srgbClr val="FF0000"/>
                </a:solidFill>
              </a:rPr>
              <a:t>Uso de la criptografía en bitcoin</a:t>
            </a:r>
            <a:endParaRPr lang="es-ES" sz="3200" b="1" dirty="0">
              <a:solidFill>
                <a:srgbClr val="FF0000"/>
              </a:solidFill>
            </a:endParaRPr>
          </a:p>
        </p:txBody>
      </p:sp>
      <p:sp>
        <p:nvSpPr>
          <p:cNvPr id="40961" name="Rectangle 1"/>
          <p:cNvSpPr>
            <a:spLocks noChangeArrowheads="1"/>
          </p:cNvSpPr>
          <p:nvPr/>
        </p:nvSpPr>
        <p:spPr bwMode="auto">
          <a:xfrm>
            <a:off x="500034" y="1643050"/>
            <a:ext cx="7715304" cy="37548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Transacciones Tx en Texto Plano y guardadas en el disco en digital (0110001…):</a:t>
            </a:r>
            <a:br>
              <a:rPr kumimoji="0" lang="es-ES" sz="14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br>
            <a:r>
              <a:rPr kumimoji="0" lang="es-ES" sz="14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a:t>
            </a:r>
            <a:r>
              <a:rPr kumimoji="0" lang="es-ES" sz="14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Las transacciones dentro de un bloque de Bitcoin no se cifran; es decir, están en "texto plano" (aunque almacenadas en formato binario). Esto significa que cualquiera puede leer y analizar los detalles de cualquier transacción en la blockchain sin necesidad de una clave para "descifrar" esos datos.</a:t>
            </a:r>
            <a:endParaRPr kumimoji="0" lang="es-E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sz="14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4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Firmas Digitales</a:t>
            </a:r>
            <a:r>
              <a:rPr kumimoji="0" lang="es-ES" sz="14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a:t>
            </a:r>
            <a:r>
              <a:rPr kumimoji="0" lang="es-ES" sz="14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a:t>
            </a:r>
            <a:endParaRPr kumimoji="0" lang="es-E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Donde la criptografía entra en juego de manera significativa es en la generación y verificación de firmas digitales. Cuando un usuario envía Bitcoin, </a:t>
            </a:r>
            <a:r>
              <a:rPr kumimoji="0" lang="es-ES" sz="14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firma la transacción con su clave privada </a:t>
            </a:r>
            <a:r>
              <a:rPr kumimoji="0" lang="es-ES" sz="1400" b="1" i="0" u="none" strike="noStrike" cap="none" normalizeH="0" baseline="0" dirty="0" err="1" smtClean="0">
                <a:ln>
                  <a:noFill/>
                </a:ln>
                <a:solidFill>
                  <a:srgbClr val="333333"/>
                </a:solidFill>
                <a:effectLst/>
                <a:latin typeface="Calibri" pitchFamily="34" charset="0"/>
                <a:ea typeface="Times New Roman" pitchFamily="18" charset="0"/>
                <a:cs typeface="Calibri" pitchFamily="34" charset="0"/>
              </a:rPr>
              <a:t>Sk</a:t>
            </a:r>
            <a:r>
              <a:rPr kumimoji="0" lang="es-ES" sz="1400" b="0" i="0" u="none" strike="noStrike" cap="none" normalizeH="0" baseline="0" dirty="0" err="1" smtClean="0">
                <a:ln>
                  <a:noFill/>
                </a:ln>
                <a:solidFill>
                  <a:srgbClr val="333333"/>
                </a:solidFill>
                <a:effectLst/>
                <a:latin typeface="Calibri" pitchFamily="34" charset="0"/>
                <a:ea typeface="Times New Roman" pitchFamily="18" charset="0"/>
                <a:cs typeface="Calibri" pitchFamily="34" charset="0"/>
              </a:rPr>
              <a:t>.</a:t>
            </a:r>
            <a:r>
              <a:rPr kumimoji="0" lang="es-ES" sz="14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Esta firma puede ser verificada por cualquier persona utilizando la clave pública del remitente </a:t>
            </a:r>
            <a:r>
              <a:rPr kumimoji="0" lang="es-ES" sz="14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Pk</a:t>
            </a:r>
            <a:r>
              <a:rPr kumimoji="0" lang="es-ES" sz="14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demostrando así que el propietario de los fondos autorizó la transacción sin revelar la clave privada.</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4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Hashing y la Integridad de los Datos</a:t>
            </a:r>
            <a:r>
              <a:rPr kumimoji="0" lang="es-ES" sz="14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a:t>
            </a:r>
            <a:r>
              <a:rPr kumimoji="0" lang="es-ES" sz="14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a:t>
            </a:r>
            <a:endParaRPr kumimoji="0" lang="es-E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La criptografía también es fundamental en el proceso de hashing, especialmente en la creación de la raíz de Merkle para cada bloque y el hash del propio bloque. Estos hashes no solo aseguran que los datos no se han modificado (integridad de datos) sino que también son la base del mecanismo de consenso Proof of Work (Prueba de Trabajo), donde los mineros compiten para encontrar un hash que cumpla ciertos criterios.</a:t>
            </a:r>
            <a:endParaRPr kumimoji="0" lang="es-ES"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14282" y="1928802"/>
            <a:ext cx="8643998" cy="5262979"/>
          </a:xfrm>
          <a:prstGeom prst="rect">
            <a:avLst/>
          </a:prstGeom>
          <a:noFill/>
          <a:ln w="9525">
            <a:noFill/>
            <a:miter lim="800000"/>
            <a:headEnd/>
            <a:tailEnd/>
          </a:ln>
          <a:effectLst/>
        </p:spPr>
        <p:txBody>
          <a:bodyPr vert="horz" wrap="square" lIns="91440" tIns="45720" rIns="16187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endParaRPr kumimoji="0" lang="es-E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6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La criptografía  consiste en proteger información mediante el uso de algoritmos codificados, hashes y firmas. La información puede estar en un fichero o transita por internet en un correo, etc. Es decir alteran el mensaje haciendo que sea irreconocible. La criptografía tiene cuatro objetivos principales: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sz="16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Confidencialidad</a:t>
            </a:r>
            <a:r>
              <a:rPr kumimoji="0" lang="es-ES" sz="16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Poner la información únicamente a los  usuarios autorizados. Solo Bob podrá leer el mensaje que le envía Alice. Veremos como.</a:t>
            </a:r>
            <a:endParaRPr kumimoji="0" lang="es-E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sz="16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Integridad</a:t>
            </a:r>
            <a:r>
              <a:rPr kumimoji="0" lang="es-ES" sz="16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Asegurar que la información NO se ha manipulado. Es decir, NO ha cambiado en el tránsito desde el origen al destino. El mensaje que envía Alice no se ha manipulado en su tránsito.</a:t>
            </a:r>
            <a:endParaRPr kumimoji="0" lang="es-E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sz="16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Autenticación</a:t>
            </a:r>
            <a:r>
              <a:rPr kumimoji="0" lang="es-ES" sz="16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Confirmar la autenticidad de la información o de la identidad de un usuario. Esto se puede hacer con las firmas digitales. Podríamos</a:t>
            </a:r>
            <a:r>
              <a:rPr kumimoji="0" lang="es-ES" sz="1600" b="0" i="0" u="none" strike="noStrike" cap="none" normalizeH="0" dirty="0" smtClean="0">
                <a:ln>
                  <a:noFill/>
                </a:ln>
                <a:solidFill>
                  <a:srgbClr val="333333"/>
                </a:solidFill>
                <a:effectLst/>
                <a:latin typeface="Calibri" pitchFamily="34" charset="0"/>
                <a:ea typeface="Times New Roman" pitchFamily="18" charset="0"/>
                <a:cs typeface="Calibri" pitchFamily="34" charset="0"/>
              </a:rPr>
              <a:t> hacer que Alice firme su mensaje para que se de fe que lo ha escrito ella.</a:t>
            </a:r>
            <a:endParaRPr kumimoji="0" lang="es-E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sz="16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No repudio</a:t>
            </a:r>
            <a:r>
              <a:rPr kumimoji="0" lang="es-ES" sz="16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Evitar que un usuario rechace compromisos o acciones previas. Si hay algún compromiso entre ambos, que Alice o Bob no puedan rechazar dicho compromiso. En este ejemplo no a lugar pero habrá casos que sea necesario. Por ejemplo cuando desde una cuenta se envían</a:t>
            </a:r>
            <a:r>
              <a:rPr kumimoji="0" lang="es-ES" sz="1600" b="0" i="0" u="none" strike="noStrike" cap="none" normalizeH="0" dirty="0" smtClean="0">
                <a:ln>
                  <a:noFill/>
                </a:ln>
                <a:solidFill>
                  <a:srgbClr val="333333"/>
                </a:solidFill>
                <a:effectLst/>
                <a:latin typeface="Calibri" pitchFamily="34" charset="0"/>
                <a:ea typeface="Times New Roman" pitchFamily="18" charset="0"/>
                <a:cs typeface="Calibri" pitchFamily="34" charset="0"/>
              </a:rPr>
              <a:t> bitcoins a otra cuenta y </a:t>
            </a:r>
            <a:r>
              <a:rPr lang="es-ES" sz="1600" dirty="0" smtClean="0">
                <a:solidFill>
                  <a:srgbClr val="333333"/>
                </a:solidFill>
                <a:latin typeface="Calibri" pitchFamily="34" charset="0"/>
                <a:ea typeface="Times New Roman" pitchFamily="18" charset="0"/>
                <a:cs typeface="Calibri" pitchFamily="34" charset="0"/>
              </a:rPr>
              <a:t>dicha Transacción esté aprobada en la cadena de Bloques.</a:t>
            </a:r>
            <a:endParaRPr kumimoji="0" lang="es-E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sz="16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 sz="1600" dirty="0" smtClean="0">
              <a:solidFill>
                <a:srgbClr val="333333"/>
              </a:solidFill>
              <a:latin typeface="Calibri" pitchFamily="34" charset="0"/>
              <a:ea typeface="Times New Roman" pitchFamily="18" charset="0"/>
              <a:cs typeface="Calibri" pitchFamily="34" charset="0"/>
            </a:endParaRPr>
          </a:p>
        </p:txBody>
      </p:sp>
      <p:sp>
        <p:nvSpPr>
          <p:cNvPr id="3" name="2 Rectángulo"/>
          <p:cNvSpPr/>
          <p:nvPr/>
        </p:nvSpPr>
        <p:spPr>
          <a:xfrm>
            <a:off x="785786" y="285728"/>
            <a:ext cx="3985065" cy="523220"/>
          </a:xfrm>
          <a:prstGeom prst="rect">
            <a:avLst/>
          </a:prstGeom>
        </p:spPr>
        <p:txBody>
          <a:bodyPr wrap="none">
            <a:spAutoFit/>
          </a:bodyPr>
          <a:lstStyle/>
          <a:p>
            <a:pPr lvl="0" fontAlgn="base">
              <a:spcBef>
                <a:spcPct val="0"/>
              </a:spcBef>
              <a:spcAft>
                <a:spcPct val="0"/>
              </a:spcAft>
            </a:pPr>
            <a:r>
              <a:rPr lang="es-ES" sz="2800" b="1" dirty="0" smtClean="0">
                <a:solidFill>
                  <a:srgbClr val="FF0000"/>
                </a:solidFill>
                <a:latin typeface="Calibri" pitchFamily="34" charset="0"/>
                <a:ea typeface="Calibri" pitchFamily="34" charset="0"/>
                <a:cs typeface="Times New Roman" pitchFamily="18" charset="0"/>
              </a:rPr>
              <a:t>¿</a:t>
            </a:r>
            <a:r>
              <a:rPr lang="es-ES" sz="2800" b="1" dirty="0" smtClean="0" bmk="">
                <a:solidFill>
                  <a:srgbClr val="FF0000"/>
                </a:solidFill>
                <a:latin typeface="Calibri" pitchFamily="34" charset="0"/>
                <a:ea typeface="Calibri" pitchFamily="34" charset="0"/>
                <a:cs typeface="Times New Roman" pitchFamily="18" charset="0"/>
              </a:rPr>
              <a:t>Qué es la criptografía-1?</a:t>
            </a:r>
          </a:p>
        </p:txBody>
      </p:sp>
      <p:pic>
        <p:nvPicPr>
          <p:cNvPr id="1026" name="Picture 2" descr="C:\Users\usuario\Desktop\Sin título.png"/>
          <p:cNvPicPr>
            <a:picLocks noChangeAspect="1" noChangeArrowheads="1"/>
          </p:cNvPicPr>
          <p:nvPr/>
        </p:nvPicPr>
        <p:blipFill>
          <a:blip r:embed="rId2"/>
          <a:srcRect/>
          <a:stretch>
            <a:fillRect/>
          </a:stretch>
        </p:blipFill>
        <p:spPr bwMode="auto">
          <a:xfrm>
            <a:off x="5357818" y="142852"/>
            <a:ext cx="3190875" cy="1057275"/>
          </a:xfrm>
          <a:prstGeom prst="rect">
            <a:avLst/>
          </a:prstGeom>
          <a:noFill/>
        </p:spPr>
      </p:pic>
      <p:sp>
        <p:nvSpPr>
          <p:cNvPr id="5" name="4 Rectángulo"/>
          <p:cNvSpPr/>
          <p:nvPr/>
        </p:nvSpPr>
        <p:spPr>
          <a:xfrm>
            <a:off x="5572132" y="1285860"/>
            <a:ext cx="2928958" cy="307777"/>
          </a:xfrm>
          <a:prstGeom prst="rect">
            <a:avLst/>
          </a:prstGeom>
        </p:spPr>
        <p:txBody>
          <a:bodyPr wrap="square">
            <a:spAutoFit/>
          </a:bodyPr>
          <a:lstStyle/>
          <a:p>
            <a:pPr lvl="0" algn="ctr" fontAlgn="base">
              <a:spcBef>
                <a:spcPct val="0"/>
              </a:spcBef>
              <a:spcAft>
                <a:spcPct val="0"/>
              </a:spcAft>
            </a:pPr>
            <a:r>
              <a:rPr lang="es-ES" sz="1400" b="1" dirty="0" smtClean="0" bmk="">
                <a:latin typeface="Calibri" pitchFamily="34" charset="0"/>
                <a:ea typeface="Calibri" pitchFamily="34" charset="0"/>
                <a:cs typeface="Times New Roman" pitchFamily="18" charset="0"/>
              </a:rPr>
              <a:t>Alice le envía a Bob un mensaje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p:nvPr/>
        </p:nvPicPr>
        <p:blipFill>
          <a:blip r:embed="rId2"/>
          <a:srcRect/>
          <a:stretch>
            <a:fillRect/>
          </a:stretch>
        </p:blipFill>
        <p:spPr bwMode="auto">
          <a:xfrm>
            <a:off x="1928794" y="214290"/>
            <a:ext cx="6215106" cy="6643710"/>
          </a:xfrm>
          <a:prstGeom prst="rect">
            <a:avLst/>
          </a:prstGeom>
          <a:noFill/>
          <a:ln w="9525">
            <a:noFill/>
            <a:miter lim="800000"/>
            <a:headEnd/>
            <a:tailEnd/>
          </a:ln>
        </p:spPr>
      </p:pic>
      <p:sp>
        <p:nvSpPr>
          <p:cNvPr id="3" name="2 CuadroTexto"/>
          <p:cNvSpPr txBox="1"/>
          <p:nvPr/>
        </p:nvSpPr>
        <p:spPr>
          <a:xfrm>
            <a:off x="142844" y="500042"/>
            <a:ext cx="1785950" cy="1477328"/>
          </a:xfrm>
          <a:prstGeom prst="rect">
            <a:avLst/>
          </a:prstGeom>
          <a:noFill/>
        </p:spPr>
        <p:txBody>
          <a:bodyPr wrap="square" rtlCol="0">
            <a:spAutoFit/>
          </a:bodyPr>
          <a:lstStyle/>
          <a:p>
            <a:r>
              <a:rPr lang="es-ES" b="1" dirty="0" smtClean="0">
                <a:solidFill>
                  <a:srgbClr val="FF0000"/>
                </a:solidFill>
              </a:rPr>
              <a:t>Ejemplo a seguir, pulsa las URL’s:</a:t>
            </a:r>
          </a:p>
          <a:p>
            <a:endParaRPr lang="es-ES" b="1" dirty="0" smtClean="0">
              <a:solidFill>
                <a:srgbClr val="FF0000"/>
              </a:solidFill>
            </a:endParaRPr>
          </a:p>
          <a:p>
            <a:r>
              <a:rPr lang="es-ES" b="1" dirty="0" smtClean="0">
                <a:solidFill>
                  <a:srgbClr val="FF0000"/>
                </a:solidFill>
              </a:rPr>
              <a:t>1) </a:t>
            </a:r>
            <a:r>
              <a:rPr lang="es-ES" b="1" dirty="0" smtClean="0">
                <a:solidFill>
                  <a:srgbClr val="FF0000"/>
                </a:solidFill>
                <a:hlinkClick r:id="rId3"/>
              </a:rPr>
              <a:t>Parte-1</a:t>
            </a:r>
            <a:r>
              <a:rPr lang="es-ES" b="1" dirty="0" smtClean="0">
                <a:solidFill>
                  <a:srgbClr val="FF0000"/>
                </a:solidFill>
              </a:rPr>
              <a:t/>
            </a:r>
            <a:br>
              <a:rPr lang="es-ES" b="1" dirty="0" smtClean="0">
                <a:solidFill>
                  <a:srgbClr val="FF0000"/>
                </a:solidFill>
              </a:rPr>
            </a:br>
            <a:r>
              <a:rPr lang="es-ES" b="1" dirty="0" smtClean="0">
                <a:solidFill>
                  <a:srgbClr val="FF0000"/>
                </a:solidFill>
              </a:rPr>
              <a:t>2) </a:t>
            </a:r>
            <a:r>
              <a:rPr lang="es-ES" b="1" dirty="0" smtClean="0">
                <a:solidFill>
                  <a:srgbClr val="FF0000"/>
                </a:solidFill>
                <a:hlinkClick r:id="rId4"/>
              </a:rPr>
              <a:t>Parte-2</a:t>
            </a:r>
            <a:endParaRPr lang="es-ES" b="1" dirty="0">
              <a:solidFill>
                <a:srgbClr val="FF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714480" y="2357430"/>
            <a:ext cx="5427897" cy="584775"/>
          </a:xfrm>
          <a:prstGeom prst="rect">
            <a:avLst/>
          </a:prstGeom>
        </p:spPr>
        <p:txBody>
          <a:bodyPr wrap="none">
            <a:spAutoFit/>
          </a:bodyPr>
          <a:lstStyle/>
          <a:p>
            <a:pPr algn="ctr"/>
            <a:r>
              <a:rPr lang="es-ES" sz="3200" b="1" dirty="0" smtClean="0">
                <a:solidFill>
                  <a:srgbClr val="FF0000"/>
                </a:solidFill>
              </a:rPr>
              <a:t>Muchas gracias por la atención</a:t>
            </a:r>
            <a:endParaRPr lang="es-ES" sz="3200" b="1" dirty="0">
              <a:solidFill>
                <a:srgbClr val="FF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214282" y="1357298"/>
            <a:ext cx="8152887" cy="4305308"/>
          </a:xfrm>
          <a:prstGeom prst="rect">
            <a:avLst/>
          </a:prstGeom>
          <a:noFill/>
          <a:ln w="9525">
            <a:noFill/>
            <a:miter lim="800000"/>
            <a:headEnd/>
            <a:tailEnd/>
          </a:ln>
          <a:effectLst/>
        </p:spPr>
      </p:pic>
      <p:sp>
        <p:nvSpPr>
          <p:cNvPr id="3" name="2 Rectángulo"/>
          <p:cNvSpPr/>
          <p:nvPr/>
        </p:nvSpPr>
        <p:spPr>
          <a:xfrm>
            <a:off x="2928926" y="142852"/>
            <a:ext cx="3197094" cy="584775"/>
          </a:xfrm>
          <a:prstGeom prst="rect">
            <a:avLst/>
          </a:prstGeom>
        </p:spPr>
        <p:txBody>
          <a:bodyPr wrap="none">
            <a:spAutoFit/>
          </a:bodyPr>
          <a:lstStyle/>
          <a:p>
            <a:pPr algn="ctr"/>
            <a:r>
              <a:rPr lang="es-ES" sz="3200" b="1" dirty="0" smtClean="0">
                <a:solidFill>
                  <a:srgbClr val="FF0000"/>
                </a:solidFill>
              </a:rPr>
              <a:t>ECC Adicionales-1</a:t>
            </a:r>
            <a:endParaRPr lang="es-ES" sz="3200" b="1" dirty="0">
              <a:solidFill>
                <a:srgbClr val="FF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142844" y="1500174"/>
            <a:ext cx="8481995" cy="4595822"/>
          </a:xfrm>
          <a:prstGeom prst="rect">
            <a:avLst/>
          </a:prstGeom>
          <a:noFill/>
          <a:ln w="9525">
            <a:noFill/>
            <a:miter lim="800000"/>
            <a:headEnd/>
            <a:tailEnd/>
          </a:ln>
          <a:effectLst/>
        </p:spPr>
      </p:pic>
      <p:sp>
        <p:nvSpPr>
          <p:cNvPr id="3" name="2 Rectángulo"/>
          <p:cNvSpPr/>
          <p:nvPr/>
        </p:nvSpPr>
        <p:spPr>
          <a:xfrm>
            <a:off x="2928926" y="142852"/>
            <a:ext cx="3197094" cy="584775"/>
          </a:xfrm>
          <a:prstGeom prst="rect">
            <a:avLst/>
          </a:prstGeom>
        </p:spPr>
        <p:txBody>
          <a:bodyPr wrap="none">
            <a:spAutoFit/>
          </a:bodyPr>
          <a:lstStyle/>
          <a:p>
            <a:pPr algn="ctr"/>
            <a:r>
              <a:rPr lang="es-ES" sz="3200" b="1" dirty="0" smtClean="0">
                <a:solidFill>
                  <a:srgbClr val="FF0000"/>
                </a:solidFill>
              </a:rPr>
              <a:t>ECC Adicionales-2</a:t>
            </a:r>
            <a:endParaRPr lang="es-ES" sz="3200" b="1" dirty="0">
              <a:solidFill>
                <a:srgbClr val="FF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142844" y="1714488"/>
            <a:ext cx="8685507" cy="4610111"/>
          </a:xfrm>
          <a:prstGeom prst="rect">
            <a:avLst/>
          </a:prstGeom>
          <a:noFill/>
          <a:ln w="9525">
            <a:noFill/>
            <a:miter lim="800000"/>
            <a:headEnd/>
            <a:tailEnd/>
          </a:ln>
          <a:effectLst/>
        </p:spPr>
      </p:pic>
      <p:sp>
        <p:nvSpPr>
          <p:cNvPr id="3" name="2 CuadroTexto"/>
          <p:cNvSpPr txBox="1"/>
          <p:nvPr/>
        </p:nvSpPr>
        <p:spPr>
          <a:xfrm>
            <a:off x="928662" y="1000108"/>
            <a:ext cx="7643866" cy="461665"/>
          </a:xfrm>
          <a:prstGeom prst="rect">
            <a:avLst/>
          </a:prstGeom>
          <a:noFill/>
        </p:spPr>
        <p:txBody>
          <a:bodyPr wrap="square" rtlCol="0">
            <a:spAutoFit/>
          </a:bodyPr>
          <a:lstStyle/>
          <a:p>
            <a:pPr algn="ctr"/>
            <a:r>
              <a:rPr lang="es-ES" sz="2400" b="1" dirty="0" smtClean="0">
                <a:solidFill>
                  <a:srgbClr val="FF0000"/>
                </a:solidFill>
              </a:rPr>
              <a:t>Puntos R (x3, y3) calculados algebraicamente</a:t>
            </a:r>
            <a:endParaRPr lang="es-ES" sz="2400" b="1" dirty="0">
              <a:solidFill>
                <a:srgbClr val="FF0000"/>
              </a:solidFill>
            </a:endParaRPr>
          </a:p>
        </p:txBody>
      </p:sp>
      <p:sp>
        <p:nvSpPr>
          <p:cNvPr id="4" name="3 Rectángulo"/>
          <p:cNvSpPr/>
          <p:nvPr/>
        </p:nvSpPr>
        <p:spPr>
          <a:xfrm>
            <a:off x="2928926" y="142852"/>
            <a:ext cx="3197094" cy="584775"/>
          </a:xfrm>
          <a:prstGeom prst="rect">
            <a:avLst/>
          </a:prstGeom>
        </p:spPr>
        <p:txBody>
          <a:bodyPr wrap="none">
            <a:spAutoFit/>
          </a:bodyPr>
          <a:lstStyle/>
          <a:p>
            <a:pPr algn="ctr"/>
            <a:r>
              <a:rPr lang="es-ES" sz="3200" b="1" dirty="0" smtClean="0">
                <a:solidFill>
                  <a:srgbClr val="FF0000"/>
                </a:solidFill>
              </a:rPr>
              <a:t>ECC Adicionales-3</a:t>
            </a:r>
            <a:endParaRPr lang="es-ES" sz="3200" b="1" dirty="0">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785786" y="285728"/>
            <a:ext cx="3985065" cy="523220"/>
          </a:xfrm>
          <a:prstGeom prst="rect">
            <a:avLst/>
          </a:prstGeom>
        </p:spPr>
        <p:txBody>
          <a:bodyPr wrap="none">
            <a:spAutoFit/>
          </a:bodyPr>
          <a:lstStyle/>
          <a:p>
            <a:pPr lvl="0" fontAlgn="base">
              <a:spcBef>
                <a:spcPct val="0"/>
              </a:spcBef>
              <a:spcAft>
                <a:spcPct val="0"/>
              </a:spcAft>
            </a:pPr>
            <a:r>
              <a:rPr lang="es-ES" sz="2800" b="1" dirty="0" smtClean="0">
                <a:solidFill>
                  <a:srgbClr val="FF0000"/>
                </a:solidFill>
                <a:latin typeface="Calibri" pitchFamily="34" charset="0"/>
                <a:ea typeface="Calibri" pitchFamily="34" charset="0"/>
                <a:cs typeface="Times New Roman" pitchFamily="18" charset="0"/>
              </a:rPr>
              <a:t>¿</a:t>
            </a:r>
            <a:r>
              <a:rPr lang="es-ES" sz="2800" b="1" dirty="0" smtClean="0" bmk="">
                <a:solidFill>
                  <a:srgbClr val="FF0000"/>
                </a:solidFill>
                <a:latin typeface="Calibri" pitchFamily="34" charset="0"/>
                <a:ea typeface="Calibri" pitchFamily="34" charset="0"/>
                <a:cs typeface="Times New Roman" pitchFamily="18" charset="0"/>
              </a:rPr>
              <a:t>Qué es la criptografía-2?</a:t>
            </a:r>
          </a:p>
        </p:txBody>
      </p:sp>
      <p:pic>
        <p:nvPicPr>
          <p:cNvPr id="3" name="Picture 2" descr="C:\Users\usuario\Desktop\Sin título.png"/>
          <p:cNvPicPr>
            <a:picLocks noChangeAspect="1" noChangeArrowheads="1"/>
          </p:cNvPicPr>
          <p:nvPr/>
        </p:nvPicPr>
        <p:blipFill>
          <a:blip r:embed="rId2"/>
          <a:srcRect/>
          <a:stretch>
            <a:fillRect/>
          </a:stretch>
        </p:blipFill>
        <p:spPr bwMode="auto">
          <a:xfrm>
            <a:off x="5357818" y="142852"/>
            <a:ext cx="3190875" cy="1057275"/>
          </a:xfrm>
          <a:prstGeom prst="rect">
            <a:avLst/>
          </a:prstGeom>
          <a:noFill/>
        </p:spPr>
      </p:pic>
      <p:sp>
        <p:nvSpPr>
          <p:cNvPr id="5" name="4 Rectángulo"/>
          <p:cNvSpPr/>
          <p:nvPr/>
        </p:nvSpPr>
        <p:spPr>
          <a:xfrm>
            <a:off x="5572132" y="1285860"/>
            <a:ext cx="2928958" cy="307777"/>
          </a:xfrm>
          <a:prstGeom prst="rect">
            <a:avLst/>
          </a:prstGeom>
        </p:spPr>
        <p:txBody>
          <a:bodyPr wrap="square">
            <a:spAutoFit/>
          </a:bodyPr>
          <a:lstStyle/>
          <a:p>
            <a:pPr lvl="0" algn="ctr" fontAlgn="base">
              <a:spcBef>
                <a:spcPct val="0"/>
              </a:spcBef>
              <a:spcAft>
                <a:spcPct val="0"/>
              </a:spcAft>
            </a:pPr>
            <a:r>
              <a:rPr lang="es-ES" sz="1400" b="1" dirty="0" smtClean="0" bmk="">
                <a:latin typeface="Calibri" pitchFamily="34" charset="0"/>
                <a:ea typeface="Calibri" pitchFamily="34" charset="0"/>
                <a:cs typeface="Times New Roman" pitchFamily="18" charset="0"/>
              </a:rPr>
              <a:t>Alice le envía a Bob un mensaje </a:t>
            </a:r>
          </a:p>
        </p:txBody>
      </p:sp>
      <p:sp>
        <p:nvSpPr>
          <p:cNvPr id="6" name="Rectangle 1"/>
          <p:cNvSpPr>
            <a:spLocks noChangeArrowheads="1"/>
          </p:cNvSpPr>
          <p:nvPr/>
        </p:nvSpPr>
        <p:spPr bwMode="auto">
          <a:xfrm>
            <a:off x="357158" y="1643050"/>
            <a:ext cx="8643998" cy="3539430"/>
          </a:xfrm>
          <a:prstGeom prst="rect">
            <a:avLst/>
          </a:prstGeom>
          <a:noFill/>
          <a:ln w="9525">
            <a:noFill/>
            <a:miter lim="800000"/>
            <a:headEnd/>
            <a:tailEnd/>
          </a:ln>
          <a:effectLst/>
        </p:spPr>
        <p:txBody>
          <a:bodyPr vert="horz" wrap="square" lIns="91440" tIns="45720" rIns="16187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endParaRPr kumimoji="0" lang="es-E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6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La criptografía tiene cuatro objetivos principales:</a:t>
            </a:r>
          </a:p>
          <a:p>
            <a:pPr marL="0" marR="0" lvl="0" indent="0" algn="l" defTabSz="914400" rtl="0" eaLnBrk="0" fontAlgn="base" latinLnBrk="0" hangingPunct="0">
              <a:lnSpc>
                <a:spcPct val="100000"/>
              </a:lnSpc>
              <a:spcBef>
                <a:spcPct val="0"/>
              </a:spcBef>
              <a:spcAft>
                <a:spcPct val="0"/>
              </a:spcAft>
              <a:buClrTx/>
              <a:buSzTx/>
              <a:buFontTx/>
              <a:buNone/>
              <a:tabLst/>
            </a:pPr>
            <a:r>
              <a:rPr lang="es-ES" sz="1600" dirty="0" smtClean="0">
                <a:solidFill>
                  <a:srgbClr val="333333"/>
                </a:solidFill>
                <a:latin typeface="Calibri" pitchFamily="34" charset="0"/>
                <a:ea typeface="Times New Roman" pitchFamily="18" charset="0"/>
                <a:cs typeface="Calibri" pitchFamily="34" charset="0"/>
              </a:rPr>
              <a:t>Aparte de la </a:t>
            </a:r>
            <a:r>
              <a:rPr lang="es-ES" sz="1600" b="1" dirty="0" smtClean="0">
                <a:solidFill>
                  <a:srgbClr val="333333"/>
                </a:solidFill>
                <a:latin typeface="Calibri" pitchFamily="34" charset="0"/>
                <a:ea typeface="Times New Roman" pitchFamily="18" charset="0"/>
                <a:cs typeface="Calibri" pitchFamily="34" charset="0"/>
              </a:rPr>
              <a:t>Confidencialidad</a:t>
            </a:r>
            <a:r>
              <a:rPr lang="es-ES" sz="1600" dirty="0" smtClean="0">
                <a:solidFill>
                  <a:srgbClr val="333333"/>
                </a:solidFill>
                <a:latin typeface="Calibri" pitchFamily="34" charset="0"/>
                <a:ea typeface="Times New Roman" pitchFamily="18" charset="0"/>
                <a:cs typeface="Calibri" pitchFamily="34" charset="0"/>
              </a:rPr>
              <a:t>, la </a:t>
            </a:r>
            <a:r>
              <a:rPr lang="es-ES" sz="1600" b="1" dirty="0" smtClean="0">
                <a:solidFill>
                  <a:srgbClr val="333333"/>
                </a:solidFill>
                <a:latin typeface="Calibri" pitchFamily="34" charset="0"/>
                <a:ea typeface="Times New Roman" pitchFamily="18" charset="0"/>
                <a:cs typeface="Calibri" pitchFamily="34" charset="0"/>
              </a:rPr>
              <a:t>Integridad</a:t>
            </a:r>
            <a:r>
              <a:rPr lang="es-ES" sz="1600" dirty="0" smtClean="0">
                <a:solidFill>
                  <a:srgbClr val="333333"/>
                </a:solidFill>
                <a:latin typeface="Calibri" pitchFamily="34" charset="0"/>
                <a:ea typeface="Times New Roman" pitchFamily="18" charset="0"/>
                <a:cs typeface="Calibri" pitchFamily="34" charset="0"/>
              </a:rPr>
              <a:t>, La </a:t>
            </a:r>
            <a:r>
              <a:rPr lang="es-ES" sz="1600" b="1" dirty="0" smtClean="0">
                <a:solidFill>
                  <a:srgbClr val="333333"/>
                </a:solidFill>
                <a:latin typeface="Calibri" pitchFamily="34" charset="0"/>
                <a:ea typeface="Times New Roman" pitchFamily="18" charset="0"/>
                <a:cs typeface="Calibri" pitchFamily="34" charset="0"/>
              </a:rPr>
              <a:t>Autenticación</a:t>
            </a:r>
            <a:r>
              <a:rPr lang="es-ES" sz="1600" dirty="0" smtClean="0">
                <a:solidFill>
                  <a:srgbClr val="333333"/>
                </a:solidFill>
                <a:latin typeface="Calibri" pitchFamily="34" charset="0"/>
                <a:ea typeface="Times New Roman" pitchFamily="18" charset="0"/>
                <a:cs typeface="Calibri" pitchFamily="34" charset="0"/>
              </a:rPr>
              <a:t> y el </a:t>
            </a:r>
            <a:r>
              <a:rPr lang="es-ES" sz="1600" b="1" dirty="0" smtClean="0">
                <a:solidFill>
                  <a:srgbClr val="333333"/>
                </a:solidFill>
                <a:latin typeface="Calibri" pitchFamily="34" charset="0"/>
                <a:ea typeface="Times New Roman" pitchFamily="18" charset="0"/>
                <a:cs typeface="Calibri" pitchFamily="34" charset="0"/>
              </a:rPr>
              <a:t>NO Repudio</a:t>
            </a:r>
            <a:r>
              <a:rPr lang="es-ES" sz="1600" dirty="0" smtClean="0">
                <a:solidFill>
                  <a:srgbClr val="333333"/>
                </a:solidFill>
                <a:latin typeface="Calibri" pitchFamily="34" charset="0"/>
                <a:ea typeface="Times New Roman" pitchFamily="18" charset="0"/>
                <a:cs typeface="Calibri" pitchFamily="34" charset="0"/>
              </a:rPr>
              <a:t>, </a:t>
            </a:r>
            <a:br>
              <a:rPr lang="es-ES" sz="1600" dirty="0" smtClean="0">
                <a:solidFill>
                  <a:srgbClr val="333333"/>
                </a:solidFill>
                <a:latin typeface="Calibri" pitchFamily="34" charset="0"/>
                <a:ea typeface="Times New Roman" pitchFamily="18" charset="0"/>
                <a:cs typeface="Calibri" pitchFamily="34" charset="0"/>
              </a:rPr>
            </a:br>
            <a:endParaRPr lang="es-ES" sz="1600" dirty="0" smtClean="0">
              <a:solidFill>
                <a:srgbClr val="333333"/>
              </a:solidFill>
              <a:latin typeface="Calibri" pitchFamily="34" charset="0"/>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s-ES" sz="1600" dirty="0" smtClean="0">
                <a:solidFill>
                  <a:srgbClr val="333333"/>
                </a:solidFill>
                <a:latin typeface="Calibri" pitchFamily="34" charset="0"/>
                <a:ea typeface="Times New Roman" pitchFamily="18" charset="0"/>
                <a:cs typeface="Calibri" pitchFamily="34" charset="0"/>
              </a:rPr>
              <a:t>Además tenemos que tener en cuenta que la criptografía utiliza algoritmos criptográficos como:</a:t>
            </a:r>
            <a:endParaRPr kumimoji="0" lang="es-ES" sz="16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sz="16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Algoritmos de cifrado: </a:t>
            </a:r>
            <a:r>
              <a:rPr kumimoji="0" lang="es-ES" sz="16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Codificar la información para que no se pueda conocer. Ejemplo el cifrado de Julio Cesar (30 a.c.)</a:t>
            </a:r>
            <a:endParaRPr kumimoji="0" lang="es-E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sz="16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Algoritmos de Firma Digital:</a:t>
            </a:r>
            <a:r>
              <a:rPr kumimoji="0" lang="es-ES" sz="16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Que se pueda verificar que el que ha enviado la información la ha firmado y se pueda corroborar. Servirá para </a:t>
            </a:r>
            <a:r>
              <a:rPr kumimoji="0" lang="es-ES" sz="16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Autentificar</a:t>
            </a:r>
            <a:r>
              <a:rPr kumimoji="0" lang="es-ES" sz="16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a:t>
            </a:r>
            <a:endParaRPr kumimoji="0" lang="es-E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s-ES" sz="16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Algoritmos de hash:</a:t>
            </a:r>
            <a:r>
              <a:rPr kumimoji="0" lang="es-ES" sz="1600" b="0"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Que se pueda codificar la información en un formato ilegible. Ejemplo SHA256, RIPEMD 160, Curvas Elípticas, etc. </a:t>
            </a:r>
            <a:r>
              <a:rPr kumimoji="0" lang="es-ES" sz="16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Esto servirá para la Integridad y el NO repudio.</a:t>
            </a:r>
            <a:endParaRPr kumimoji="0" lang="es-ES" sz="1600" b="1"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1"/>
          <p:cNvSpPr>
            <a:spLocks noChangeArrowheads="1"/>
          </p:cNvSpPr>
          <p:nvPr/>
        </p:nvSpPr>
        <p:spPr bwMode="auto">
          <a:xfrm>
            <a:off x="428596" y="5357826"/>
            <a:ext cx="8215402" cy="1323439"/>
          </a:xfrm>
          <a:prstGeom prst="rect">
            <a:avLst/>
          </a:prstGeom>
          <a:noFill/>
          <a:ln w="9525">
            <a:noFill/>
            <a:miter lim="800000"/>
            <a:headEnd/>
            <a:tailEnd/>
          </a:ln>
          <a:effectLst/>
        </p:spPr>
        <p:txBody>
          <a:bodyPr vert="horz" wrap="square" lIns="91440" tIns="45720" rIns="16187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endParaRPr kumimoji="0" lang="es-E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600"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Ejemplo: para distinguir el cifrado de las funciones de hash y hashes con las curvas</a:t>
            </a:r>
            <a:r>
              <a:rPr kumimoji="0" lang="es-ES" sz="1600" b="1" i="0" u="none" strike="noStrike" cap="none" normalizeH="0" dirty="0" smtClean="0">
                <a:ln>
                  <a:noFill/>
                </a:ln>
                <a:solidFill>
                  <a:srgbClr val="333333"/>
                </a:solidFill>
                <a:effectLst/>
                <a:latin typeface="Calibri" pitchFamily="34" charset="0"/>
                <a:ea typeface="Times New Roman" pitchFamily="18" charset="0"/>
                <a:cs typeface="Calibri" pitchFamily="34" charset="0"/>
              </a:rPr>
              <a:t> elípticas: 1) Explicar como lo usa Bitcoin (será sorprendente) 2) ¿Cómo se hace cuando nos conectamos a una cuenta bancaria a través del móvil o portátil?</a:t>
            </a:r>
            <a:endParaRPr kumimoji="0" lang="es-ES" sz="16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43154" y="499973"/>
            <a:ext cx="8581716" cy="5897631"/>
            <a:chOff x="819" y="682"/>
            <a:chExt cx="13513" cy="10139"/>
          </a:xfrm>
        </p:grpSpPr>
        <p:sp>
          <p:nvSpPr>
            <p:cNvPr id="1027" name="Rectangle 3"/>
            <p:cNvSpPr>
              <a:spLocks noChangeArrowheads="1"/>
            </p:cNvSpPr>
            <p:nvPr/>
          </p:nvSpPr>
          <p:spPr bwMode="auto">
            <a:xfrm>
              <a:off x="1761"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1</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8" name="Rectangle 4"/>
            <p:cNvSpPr>
              <a:spLocks noChangeArrowheads="1"/>
            </p:cNvSpPr>
            <p:nvPr/>
          </p:nvSpPr>
          <p:spPr bwMode="auto">
            <a:xfrm>
              <a:off x="3400"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2</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6690"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30" name="Rectangle 6"/>
            <p:cNvSpPr>
              <a:spLocks noChangeArrowheads="1"/>
            </p:cNvSpPr>
            <p:nvPr/>
          </p:nvSpPr>
          <p:spPr bwMode="auto">
            <a:xfrm>
              <a:off x="5086"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3</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31" name="Rectangle 7"/>
            <p:cNvSpPr>
              <a:spLocks noChangeArrowheads="1"/>
            </p:cNvSpPr>
            <p:nvPr/>
          </p:nvSpPr>
          <p:spPr bwMode="auto">
            <a:xfrm>
              <a:off x="8437"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5</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10076"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6</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3" name="Rectangle 9"/>
            <p:cNvSpPr>
              <a:spLocks noChangeArrowheads="1"/>
            </p:cNvSpPr>
            <p:nvPr/>
          </p:nvSpPr>
          <p:spPr bwMode="auto">
            <a:xfrm>
              <a:off x="13366"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8</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34" name="Rectangle 10"/>
            <p:cNvSpPr>
              <a:spLocks noChangeArrowheads="1"/>
            </p:cNvSpPr>
            <p:nvPr/>
          </p:nvSpPr>
          <p:spPr bwMode="auto">
            <a:xfrm>
              <a:off x="11762"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7</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1761"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1</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36" name="Rectangle 12"/>
            <p:cNvSpPr>
              <a:spLocks noChangeArrowheads="1"/>
            </p:cNvSpPr>
            <p:nvPr/>
          </p:nvSpPr>
          <p:spPr bwMode="auto">
            <a:xfrm>
              <a:off x="3400"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2</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37" name="Rectangle 13"/>
            <p:cNvSpPr>
              <a:spLocks noChangeArrowheads="1"/>
            </p:cNvSpPr>
            <p:nvPr/>
          </p:nvSpPr>
          <p:spPr bwMode="auto">
            <a:xfrm>
              <a:off x="6690"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5086"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3</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9" name="Rectangle 15"/>
            <p:cNvSpPr>
              <a:spLocks noChangeArrowheads="1"/>
            </p:cNvSpPr>
            <p:nvPr/>
          </p:nvSpPr>
          <p:spPr bwMode="auto">
            <a:xfrm>
              <a:off x="8437"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5</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40" name="Rectangle 16"/>
            <p:cNvSpPr>
              <a:spLocks noChangeArrowheads="1"/>
            </p:cNvSpPr>
            <p:nvPr/>
          </p:nvSpPr>
          <p:spPr bwMode="auto">
            <a:xfrm>
              <a:off x="10076"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6</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41" name="Rectangle 17"/>
            <p:cNvSpPr>
              <a:spLocks noChangeArrowheads="1"/>
            </p:cNvSpPr>
            <p:nvPr/>
          </p:nvSpPr>
          <p:spPr bwMode="auto">
            <a:xfrm>
              <a:off x="13366"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8</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42" name="Rectangle 18"/>
            <p:cNvSpPr>
              <a:spLocks noChangeArrowheads="1"/>
            </p:cNvSpPr>
            <p:nvPr/>
          </p:nvSpPr>
          <p:spPr bwMode="auto">
            <a:xfrm>
              <a:off x="11762"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7</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1043" name="AutoShape 19"/>
            <p:cNvCxnSpPr>
              <a:cxnSpLocks noChangeShapeType="1"/>
            </p:cNvCxnSpPr>
            <p:nvPr/>
          </p:nvCxnSpPr>
          <p:spPr bwMode="auto">
            <a:xfrm flipV="1">
              <a:off x="2160" y="8993"/>
              <a:ext cx="0" cy="705"/>
            </a:xfrm>
            <a:prstGeom prst="straightConnector1">
              <a:avLst/>
            </a:prstGeom>
            <a:noFill/>
            <a:ln w="9525">
              <a:solidFill>
                <a:srgbClr val="000000"/>
              </a:solidFill>
              <a:round/>
              <a:headEnd/>
              <a:tailEnd type="triangle" w="med" len="med"/>
            </a:ln>
          </p:spPr>
        </p:cxnSp>
        <p:cxnSp>
          <p:nvCxnSpPr>
            <p:cNvPr id="1044" name="AutoShape 20"/>
            <p:cNvCxnSpPr>
              <a:cxnSpLocks noChangeShapeType="1"/>
            </p:cNvCxnSpPr>
            <p:nvPr/>
          </p:nvCxnSpPr>
          <p:spPr bwMode="auto">
            <a:xfrm flipV="1">
              <a:off x="3909" y="8993"/>
              <a:ext cx="0" cy="705"/>
            </a:xfrm>
            <a:prstGeom prst="straightConnector1">
              <a:avLst/>
            </a:prstGeom>
            <a:noFill/>
            <a:ln w="9525">
              <a:solidFill>
                <a:srgbClr val="000000"/>
              </a:solidFill>
              <a:round/>
              <a:headEnd/>
              <a:tailEnd type="triangle" w="med" len="med"/>
            </a:ln>
          </p:spPr>
        </p:cxnSp>
        <p:cxnSp>
          <p:nvCxnSpPr>
            <p:cNvPr id="1045" name="AutoShape 21"/>
            <p:cNvCxnSpPr>
              <a:cxnSpLocks noChangeShapeType="1"/>
            </p:cNvCxnSpPr>
            <p:nvPr/>
          </p:nvCxnSpPr>
          <p:spPr bwMode="auto">
            <a:xfrm flipV="1">
              <a:off x="5581" y="8993"/>
              <a:ext cx="0" cy="705"/>
            </a:xfrm>
            <a:prstGeom prst="straightConnector1">
              <a:avLst/>
            </a:prstGeom>
            <a:noFill/>
            <a:ln w="9525">
              <a:solidFill>
                <a:srgbClr val="000000"/>
              </a:solidFill>
              <a:round/>
              <a:headEnd/>
              <a:tailEnd type="triangle" w="med" len="med"/>
            </a:ln>
          </p:spPr>
        </p:cxnSp>
        <p:cxnSp>
          <p:nvCxnSpPr>
            <p:cNvPr id="1046" name="AutoShape 22"/>
            <p:cNvCxnSpPr>
              <a:cxnSpLocks noChangeShapeType="1"/>
            </p:cNvCxnSpPr>
            <p:nvPr/>
          </p:nvCxnSpPr>
          <p:spPr bwMode="auto">
            <a:xfrm flipV="1">
              <a:off x="7303" y="8993"/>
              <a:ext cx="0" cy="705"/>
            </a:xfrm>
            <a:prstGeom prst="straightConnector1">
              <a:avLst/>
            </a:prstGeom>
            <a:noFill/>
            <a:ln w="9525">
              <a:solidFill>
                <a:srgbClr val="000000"/>
              </a:solidFill>
              <a:round/>
              <a:headEnd/>
              <a:tailEnd type="triangle" w="med" len="med"/>
            </a:ln>
          </p:spPr>
        </p:cxnSp>
        <p:cxnSp>
          <p:nvCxnSpPr>
            <p:cNvPr id="1047" name="AutoShape 23"/>
            <p:cNvCxnSpPr>
              <a:cxnSpLocks noChangeShapeType="1"/>
            </p:cNvCxnSpPr>
            <p:nvPr/>
          </p:nvCxnSpPr>
          <p:spPr bwMode="auto">
            <a:xfrm flipV="1">
              <a:off x="8878" y="8993"/>
              <a:ext cx="0" cy="705"/>
            </a:xfrm>
            <a:prstGeom prst="straightConnector1">
              <a:avLst/>
            </a:prstGeom>
            <a:noFill/>
            <a:ln w="9525">
              <a:solidFill>
                <a:srgbClr val="000000"/>
              </a:solidFill>
              <a:round/>
              <a:headEnd/>
              <a:tailEnd type="triangle" w="med" len="med"/>
            </a:ln>
          </p:spPr>
        </p:cxnSp>
        <p:cxnSp>
          <p:nvCxnSpPr>
            <p:cNvPr id="1048" name="AutoShape 24"/>
            <p:cNvCxnSpPr>
              <a:cxnSpLocks noChangeShapeType="1"/>
            </p:cNvCxnSpPr>
            <p:nvPr/>
          </p:nvCxnSpPr>
          <p:spPr bwMode="auto">
            <a:xfrm flipV="1">
              <a:off x="10627" y="8993"/>
              <a:ext cx="0" cy="705"/>
            </a:xfrm>
            <a:prstGeom prst="straightConnector1">
              <a:avLst/>
            </a:prstGeom>
            <a:noFill/>
            <a:ln w="9525">
              <a:solidFill>
                <a:srgbClr val="000000"/>
              </a:solidFill>
              <a:round/>
              <a:headEnd/>
              <a:tailEnd type="triangle" w="med" len="med"/>
            </a:ln>
          </p:spPr>
        </p:cxnSp>
        <p:cxnSp>
          <p:nvCxnSpPr>
            <p:cNvPr id="1049" name="AutoShape 25"/>
            <p:cNvCxnSpPr>
              <a:cxnSpLocks noChangeShapeType="1"/>
            </p:cNvCxnSpPr>
            <p:nvPr/>
          </p:nvCxnSpPr>
          <p:spPr bwMode="auto">
            <a:xfrm flipV="1">
              <a:off x="12299" y="8993"/>
              <a:ext cx="0" cy="705"/>
            </a:xfrm>
            <a:prstGeom prst="straightConnector1">
              <a:avLst/>
            </a:prstGeom>
            <a:noFill/>
            <a:ln w="9525">
              <a:solidFill>
                <a:srgbClr val="000000"/>
              </a:solidFill>
              <a:round/>
              <a:headEnd/>
              <a:tailEnd type="triangle" w="med" len="med"/>
            </a:ln>
          </p:spPr>
        </p:cxnSp>
        <p:cxnSp>
          <p:nvCxnSpPr>
            <p:cNvPr id="1050" name="AutoShape 26"/>
            <p:cNvCxnSpPr>
              <a:cxnSpLocks noChangeShapeType="1"/>
            </p:cNvCxnSpPr>
            <p:nvPr/>
          </p:nvCxnSpPr>
          <p:spPr bwMode="auto">
            <a:xfrm flipV="1">
              <a:off x="13827" y="8993"/>
              <a:ext cx="0" cy="705"/>
            </a:xfrm>
            <a:prstGeom prst="straightConnector1">
              <a:avLst/>
            </a:prstGeom>
            <a:noFill/>
            <a:ln w="9525">
              <a:solidFill>
                <a:srgbClr val="000000"/>
              </a:solidFill>
              <a:round/>
              <a:headEnd/>
              <a:tailEnd type="triangle" w="med" len="med"/>
            </a:ln>
          </p:spPr>
        </p:cxnSp>
        <p:sp>
          <p:nvSpPr>
            <p:cNvPr id="1051" name="Rectangle 27"/>
            <p:cNvSpPr>
              <a:spLocks noChangeArrowheads="1"/>
            </p:cNvSpPr>
            <p:nvPr/>
          </p:nvSpPr>
          <p:spPr bwMode="auto">
            <a:xfrm>
              <a:off x="2727" y="5731"/>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12</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52" name="Rectangle 28"/>
            <p:cNvSpPr>
              <a:spLocks noChangeArrowheads="1"/>
            </p:cNvSpPr>
            <p:nvPr/>
          </p:nvSpPr>
          <p:spPr bwMode="auto">
            <a:xfrm>
              <a:off x="9185" y="5819"/>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56</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53" name="Rectangle 29"/>
            <p:cNvSpPr>
              <a:spLocks noChangeArrowheads="1"/>
            </p:cNvSpPr>
            <p:nvPr/>
          </p:nvSpPr>
          <p:spPr bwMode="auto">
            <a:xfrm>
              <a:off x="5849" y="5731"/>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34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54" name="Rectangle 30"/>
            <p:cNvSpPr>
              <a:spLocks noChangeArrowheads="1"/>
            </p:cNvSpPr>
            <p:nvPr/>
          </p:nvSpPr>
          <p:spPr bwMode="auto">
            <a:xfrm>
              <a:off x="12568" y="5819"/>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78</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1055" name="AutoShape 31"/>
            <p:cNvCxnSpPr>
              <a:cxnSpLocks noChangeShapeType="1"/>
            </p:cNvCxnSpPr>
            <p:nvPr/>
          </p:nvCxnSpPr>
          <p:spPr bwMode="auto">
            <a:xfrm flipV="1">
              <a:off x="2263" y="6921"/>
              <a:ext cx="780" cy="798"/>
            </a:xfrm>
            <a:prstGeom prst="straightConnector1">
              <a:avLst/>
            </a:prstGeom>
            <a:noFill/>
            <a:ln w="9525">
              <a:solidFill>
                <a:srgbClr val="000000"/>
              </a:solidFill>
              <a:round/>
              <a:headEnd/>
              <a:tailEnd type="triangle" w="med" len="med"/>
            </a:ln>
          </p:spPr>
        </p:cxnSp>
        <p:cxnSp>
          <p:nvCxnSpPr>
            <p:cNvPr id="1056" name="AutoShape 32"/>
            <p:cNvCxnSpPr>
              <a:cxnSpLocks noChangeShapeType="1"/>
            </p:cNvCxnSpPr>
            <p:nvPr/>
          </p:nvCxnSpPr>
          <p:spPr bwMode="auto">
            <a:xfrm flipV="1">
              <a:off x="5378" y="6921"/>
              <a:ext cx="780" cy="798"/>
            </a:xfrm>
            <a:prstGeom prst="straightConnector1">
              <a:avLst/>
            </a:prstGeom>
            <a:noFill/>
            <a:ln w="9525">
              <a:solidFill>
                <a:srgbClr val="000000"/>
              </a:solidFill>
              <a:round/>
              <a:headEnd/>
              <a:tailEnd type="triangle" w="med" len="med"/>
            </a:ln>
          </p:spPr>
        </p:cxnSp>
        <p:cxnSp>
          <p:nvCxnSpPr>
            <p:cNvPr id="1057" name="AutoShape 33"/>
            <p:cNvCxnSpPr>
              <a:cxnSpLocks noChangeShapeType="1"/>
            </p:cNvCxnSpPr>
            <p:nvPr/>
          </p:nvCxnSpPr>
          <p:spPr bwMode="auto">
            <a:xfrm flipV="1">
              <a:off x="12185" y="6921"/>
              <a:ext cx="780" cy="798"/>
            </a:xfrm>
            <a:prstGeom prst="straightConnector1">
              <a:avLst/>
            </a:prstGeom>
            <a:noFill/>
            <a:ln w="9525">
              <a:solidFill>
                <a:srgbClr val="000000"/>
              </a:solidFill>
              <a:round/>
              <a:headEnd/>
              <a:tailEnd type="triangle" w="med" len="med"/>
            </a:ln>
          </p:spPr>
        </p:cxnSp>
        <p:cxnSp>
          <p:nvCxnSpPr>
            <p:cNvPr id="1058" name="AutoShape 34"/>
            <p:cNvCxnSpPr>
              <a:cxnSpLocks noChangeShapeType="1"/>
            </p:cNvCxnSpPr>
            <p:nvPr/>
          </p:nvCxnSpPr>
          <p:spPr bwMode="auto">
            <a:xfrm flipV="1">
              <a:off x="8805" y="6921"/>
              <a:ext cx="780" cy="798"/>
            </a:xfrm>
            <a:prstGeom prst="straightConnector1">
              <a:avLst/>
            </a:prstGeom>
            <a:noFill/>
            <a:ln w="9525">
              <a:solidFill>
                <a:srgbClr val="000000"/>
              </a:solidFill>
              <a:round/>
              <a:headEnd/>
              <a:tailEnd type="triangle" w="med" len="med"/>
            </a:ln>
          </p:spPr>
        </p:cxnSp>
        <p:cxnSp>
          <p:nvCxnSpPr>
            <p:cNvPr id="1059" name="AutoShape 35"/>
            <p:cNvCxnSpPr>
              <a:cxnSpLocks noChangeShapeType="1"/>
            </p:cNvCxnSpPr>
            <p:nvPr/>
          </p:nvCxnSpPr>
          <p:spPr bwMode="auto">
            <a:xfrm flipH="1" flipV="1">
              <a:off x="3322" y="6921"/>
              <a:ext cx="498" cy="798"/>
            </a:xfrm>
            <a:prstGeom prst="straightConnector1">
              <a:avLst/>
            </a:prstGeom>
            <a:noFill/>
            <a:ln w="9525">
              <a:solidFill>
                <a:srgbClr val="000000"/>
              </a:solidFill>
              <a:round/>
              <a:headEnd/>
              <a:tailEnd type="triangle" w="med" len="med"/>
            </a:ln>
          </p:spPr>
        </p:cxnSp>
        <p:cxnSp>
          <p:nvCxnSpPr>
            <p:cNvPr id="1060" name="AutoShape 36"/>
            <p:cNvCxnSpPr>
              <a:cxnSpLocks noChangeShapeType="1"/>
            </p:cNvCxnSpPr>
            <p:nvPr/>
          </p:nvCxnSpPr>
          <p:spPr bwMode="auto">
            <a:xfrm flipH="1" flipV="1">
              <a:off x="6516" y="6921"/>
              <a:ext cx="498" cy="798"/>
            </a:xfrm>
            <a:prstGeom prst="straightConnector1">
              <a:avLst/>
            </a:prstGeom>
            <a:noFill/>
            <a:ln w="9525">
              <a:solidFill>
                <a:srgbClr val="000000"/>
              </a:solidFill>
              <a:round/>
              <a:headEnd/>
              <a:tailEnd type="triangle" w="med" len="med"/>
            </a:ln>
          </p:spPr>
        </p:cxnSp>
        <p:cxnSp>
          <p:nvCxnSpPr>
            <p:cNvPr id="1061" name="AutoShape 37"/>
            <p:cNvCxnSpPr>
              <a:cxnSpLocks noChangeShapeType="1"/>
            </p:cNvCxnSpPr>
            <p:nvPr/>
          </p:nvCxnSpPr>
          <p:spPr bwMode="auto">
            <a:xfrm flipH="1" flipV="1">
              <a:off x="13170" y="6921"/>
              <a:ext cx="498" cy="798"/>
            </a:xfrm>
            <a:prstGeom prst="straightConnector1">
              <a:avLst/>
            </a:prstGeom>
            <a:noFill/>
            <a:ln w="9525">
              <a:solidFill>
                <a:srgbClr val="000000"/>
              </a:solidFill>
              <a:round/>
              <a:headEnd/>
              <a:tailEnd type="triangle" w="med" len="med"/>
            </a:ln>
          </p:spPr>
        </p:cxnSp>
        <p:cxnSp>
          <p:nvCxnSpPr>
            <p:cNvPr id="1062" name="AutoShape 38"/>
            <p:cNvCxnSpPr>
              <a:cxnSpLocks noChangeShapeType="1"/>
            </p:cNvCxnSpPr>
            <p:nvPr/>
          </p:nvCxnSpPr>
          <p:spPr bwMode="auto">
            <a:xfrm flipH="1" flipV="1">
              <a:off x="9908" y="6921"/>
              <a:ext cx="498" cy="798"/>
            </a:xfrm>
            <a:prstGeom prst="straightConnector1">
              <a:avLst/>
            </a:prstGeom>
            <a:noFill/>
            <a:ln w="9525">
              <a:solidFill>
                <a:srgbClr val="000000"/>
              </a:solidFill>
              <a:round/>
              <a:headEnd/>
              <a:tailEnd type="triangle" w="med" len="med"/>
            </a:ln>
          </p:spPr>
        </p:cxnSp>
        <p:sp>
          <p:nvSpPr>
            <p:cNvPr id="1063" name="Rectangle 39"/>
            <p:cNvSpPr>
              <a:spLocks noChangeArrowheads="1"/>
            </p:cNvSpPr>
            <p:nvPr/>
          </p:nvSpPr>
          <p:spPr bwMode="auto">
            <a:xfrm>
              <a:off x="4247" y="3850"/>
              <a:ext cx="1464"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1234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64" name="Rectangle 40"/>
            <p:cNvSpPr>
              <a:spLocks noChangeArrowheads="1"/>
            </p:cNvSpPr>
            <p:nvPr/>
          </p:nvSpPr>
          <p:spPr bwMode="auto">
            <a:xfrm>
              <a:off x="10835" y="3703"/>
              <a:ext cx="1464"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5678</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1065" name="AutoShape 41"/>
            <p:cNvCxnSpPr>
              <a:cxnSpLocks noChangeShapeType="1"/>
            </p:cNvCxnSpPr>
            <p:nvPr/>
          </p:nvCxnSpPr>
          <p:spPr bwMode="auto">
            <a:xfrm flipV="1">
              <a:off x="3719" y="4984"/>
              <a:ext cx="647" cy="747"/>
            </a:xfrm>
            <a:prstGeom prst="straightConnector1">
              <a:avLst/>
            </a:prstGeom>
            <a:noFill/>
            <a:ln w="9525">
              <a:solidFill>
                <a:srgbClr val="000000"/>
              </a:solidFill>
              <a:round/>
              <a:headEnd/>
              <a:tailEnd type="triangle" w="med" len="med"/>
            </a:ln>
          </p:spPr>
        </p:cxnSp>
        <p:cxnSp>
          <p:nvCxnSpPr>
            <p:cNvPr id="1066" name="AutoShape 42"/>
            <p:cNvCxnSpPr>
              <a:cxnSpLocks noChangeShapeType="1"/>
            </p:cNvCxnSpPr>
            <p:nvPr/>
          </p:nvCxnSpPr>
          <p:spPr bwMode="auto">
            <a:xfrm flipV="1">
              <a:off x="10076" y="4766"/>
              <a:ext cx="966" cy="965"/>
            </a:xfrm>
            <a:prstGeom prst="straightConnector1">
              <a:avLst/>
            </a:prstGeom>
            <a:noFill/>
            <a:ln w="9525">
              <a:solidFill>
                <a:srgbClr val="000000"/>
              </a:solidFill>
              <a:round/>
              <a:headEnd/>
              <a:tailEnd type="triangle" w="med" len="med"/>
            </a:ln>
          </p:spPr>
        </p:cxnSp>
        <p:cxnSp>
          <p:nvCxnSpPr>
            <p:cNvPr id="1067" name="AutoShape 43"/>
            <p:cNvCxnSpPr>
              <a:cxnSpLocks noChangeShapeType="1"/>
            </p:cNvCxnSpPr>
            <p:nvPr/>
          </p:nvCxnSpPr>
          <p:spPr bwMode="auto">
            <a:xfrm flipH="1" flipV="1">
              <a:off x="11762" y="4766"/>
              <a:ext cx="744" cy="965"/>
            </a:xfrm>
            <a:prstGeom prst="straightConnector1">
              <a:avLst/>
            </a:prstGeom>
            <a:noFill/>
            <a:ln w="9525">
              <a:solidFill>
                <a:srgbClr val="000000"/>
              </a:solidFill>
              <a:round/>
              <a:headEnd/>
              <a:tailEnd type="triangle" w="med" len="med"/>
            </a:ln>
          </p:spPr>
        </p:cxnSp>
        <p:cxnSp>
          <p:nvCxnSpPr>
            <p:cNvPr id="1068" name="AutoShape 44"/>
            <p:cNvCxnSpPr>
              <a:cxnSpLocks noChangeShapeType="1"/>
            </p:cNvCxnSpPr>
            <p:nvPr/>
          </p:nvCxnSpPr>
          <p:spPr bwMode="auto">
            <a:xfrm flipH="1" flipV="1">
              <a:off x="5554" y="4893"/>
              <a:ext cx="498" cy="745"/>
            </a:xfrm>
            <a:prstGeom prst="straightConnector1">
              <a:avLst/>
            </a:prstGeom>
            <a:noFill/>
            <a:ln w="9525">
              <a:solidFill>
                <a:srgbClr val="000000"/>
              </a:solidFill>
              <a:round/>
              <a:headEnd/>
              <a:tailEnd type="triangle" w="med" len="med"/>
            </a:ln>
          </p:spPr>
        </p:cxnSp>
        <p:sp>
          <p:nvSpPr>
            <p:cNvPr id="1069" name="Rectangle 45"/>
            <p:cNvSpPr>
              <a:spLocks noChangeArrowheads="1"/>
            </p:cNvSpPr>
            <p:nvPr/>
          </p:nvSpPr>
          <p:spPr bwMode="auto">
            <a:xfrm>
              <a:off x="7567" y="1793"/>
              <a:ext cx="1836" cy="155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12345678</a:t>
              </a:r>
              <a:br>
                <a:rPr kumimoji="0" lang="es-ES" sz="1800" b="1" i="0" u="none" strike="noStrike" cap="none" normalizeH="0" baseline="-25000" dirty="0" smtClean="0">
                  <a:ln>
                    <a:noFill/>
                  </a:ln>
                  <a:solidFill>
                    <a:schemeClr val="tx1"/>
                  </a:solidFill>
                  <a:effectLst/>
                  <a:latin typeface="Calibri" pitchFamily="34" charset="0"/>
                  <a:cs typeface="Arial" pitchFamily="34" charset="0"/>
                </a:rPr>
              </a:br>
              <a:r>
                <a:rPr kumimoji="0" lang="es-ES" sz="1800" b="1" i="0" u="none" strike="noStrike" cap="none" normalizeH="0" baseline="-25000" dirty="0" smtClean="0">
                  <a:ln>
                    <a:noFill/>
                  </a:ln>
                  <a:solidFill>
                    <a:schemeClr val="tx1"/>
                  </a:solidFill>
                  <a:effectLst/>
                  <a:latin typeface="Calibri" pitchFamily="34" charset="0"/>
                  <a:cs typeface="Arial" pitchFamily="34" charset="0"/>
                </a:rPr>
                <a:t>Merkle root</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070" name="AutoShape 46"/>
            <p:cNvCxnSpPr>
              <a:cxnSpLocks noChangeShapeType="1"/>
            </p:cNvCxnSpPr>
            <p:nvPr/>
          </p:nvCxnSpPr>
          <p:spPr bwMode="auto">
            <a:xfrm flipV="1">
              <a:off x="5876" y="3247"/>
              <a:ext cx="1706" cy="603"/>
            </a:xfrm>
            <a:prstGeom prst="straightConnector1">
              <a:avLst/>
            </a:prstGeom>
            <a:noFill/>
            <a:ln w="9525">
              <a:solidFill>
                <a:srgbClr val="000000"/>
              </a:solidFill>
              <a:round/>
              <a:headEnd/>
              <a:tailEnd type="triangle" w="med" len="med"/>
            </a:ln>
          </p:spPr>
        </p:cxnSp>
        <p:cxnSp>
          <p:nvCxnSpPr>
            <p:cNvPr id="1071" name="AutoShape 47"/>
            <p:cNvCxnSpPr>
              <a:cxnSpLocks noChangeShapeType="1"/>
            </p:cNvCxnSpPr>
            <p:nvPr/>
          </p:nvCxnSpPr>
          <p:spPr bwMode="auto">
            <a:xfrm flipH="1" flipV="1">
              <a:off x="9403" y="3350"/>
              <a:ext cx="1453" cy="588"/>
            </a:xfrm>
            <a:prstGeom prst="straightConnector1">
              <a:avLst/>
            </a:prstGeom>
            <a:noFill/>
            <a:ln w="9525">
              <a:solidFill>
                <a:srgbClr val="000000"/>
              </a:solidFill>
              <a:round/>
              <a:headEnd/>
              <a:tailEnd type="triangle" w="med" len="med"/>
            </a:ln>
          </p:spPr>
        </p:cxnSp>
        <p:sp>
          <p:nvSpPr>
            <p:cNvPr id="1072" name="Text Box 48"/>
            <p:cNvSpPr txBox="1">
              <a:spLocks noChangeArrowheads="1"/>
            </p:cNvSpPr>
            <p:nvPr/>
          </p:nvSpPr>
          <p:spPr bwMode="auto">
            <a:xfrm>
              <a:off x="819" y="682"/>
              <a:ext cx="5512" cy="3122"/>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spAutoFit/>
            </a:bodyPr>
            <a:lstStyle/>
            <a:p>
              <a:pPr lvl="0" fontAlgn="base">
                <a:spcBef>
                  <a:spcPct val="0"/>
                </a:spcBef>
                <a:spcAft>
                  <a:spcPts val="1000"/>
                </a:spcAft>
              </a:pPr>
              <a:r>
                <a:rPr kumimoji="0" lang="es-ES" sz="1400" b="1" i="0" u="none" strike="noStrike" cap="none" normalizeH="0" baseline="0" dirty="0" smtClean="0">
                  <a:ln>
                    <a:noFill/>
                  </a:ln>
                  <a:solidFill>
                    <a:schemeClr val="tx1"/>
                  </a:solidFill>
                  <a:effectLst/>
                  <a:latin typeface="Calibri" pitchFamily="34" charset="0"/>
                  <a:cs typeface="Arial" pitchFamily="34" charset="0"/>
                </a:rPr>
                <a:t>Árbol de Merkle: Se construye de abajo hacia arriba. Es imposible hacerlo al revés, SOLO se guardan en el Bloque minado, las T</a:t>
              </a:r>
              <a:r>
                <a:rPr kumimoji="0" lang="es-ES" sz="1400" b="1" i="0" u="none" strike="noStrike" cap="none" normalizeH="0" baseline="-25000" dirty="0" smtClean="0">
                  <a:ln>
                    <a:noFill/>
                  </a:ln>
                  <a:solidFill>
                    <a:schemeClr val="tx1"/>
                  </a:solidFill>
                  <a:effectLst/>
                  <a:latin typeface="Calibri" pitchFamily="34" charset="0"/>
                  <a:cs typeface="Arial" pitchFamily="34" charset="0"/>
                </a:rPr>
                <a:t>1</a:t>
              </a:r>
              <a:r>
                <a:rPr kumimoji="0" lang="es-ES" sz="1400" b="1" i="0" u="none" strike="noStrike" cap="none" normalizeH="0" baseline="0" dirty="0" smtClean="0">
                  <a:ln>
                    <a:noFill/>
                  </a:ln>
                  <a:solidFill>
                    <a:schemeClr val="tx1"/>
                  </a:solidFill>
                  <a:effectLst/>
                  <a:latin typeface="Calibri" pitchFamily="34" charset="0"/>
                  <a:cs typeface="Arial" pitchFamily="34" charset="0"/>
                </a:rPr>
                <a:t>, T</a:t>
              </a:r>
              <a:r>
                <a:rPr kumimoji="0" lang="es-ES" sz="1400" b="1" i="0" u="none" strike="noStrike" cap="none" normalizeH="0" baseline="-25000" dirty="0" smtClean="0">
                  <a:ln>
                    <a:noFill/>
                  </a:ln>
                  <a:solidFill>
                    <a:schemeClr val="tx1"/>
                  </a:solidFill>
                  <a:effectLst/>
                  <a:latin typeface="Calibri" pitchFamily="34" charset="0"/>
                  <a:cs typeface="Arial" pitchFamily="34" charset="0"/>
                </a:rPr>
                <a:t>2</a:t>
              </a:r>
              <a:r>
                <a:rPr lang="es-ES" sz="1400" b="1" dirty="0" smtClean="0">
                  <a:latin typeface="Calibri" pitchFamily="34" charset="0"/>
                  <a:cs typeface="Arial" pitchFamily="34" charset="0"/>
                </a:rPr>
                <a:t> , T</a:t>
              </a:r>
              <a:r>
                <a:rPr lang="es-ES" sz="1400" b="1" baseline="-25000" dirty="0" smtClean="0">
                  <a:latin typeface="Calibri" pitchFamily="34" charset="0"/>
                  <a:cs typeface="Arial" pitchFamily="34" charset="0"/>
                </a:rPr>
                <a:t>3</a:t>
              </a:r>
              <a:r>
                <a:rPr lang="es-ES" sz="1400" b="1" dirty="0" smtClean="0">
                  <a:latin typeface="Calibri" pitchFamily="34" charset="0"/>
                  <a:cs typeface="Arial" pitchFamily="34" charset="0"/>
                </a:rPr>
                <a:t>, T</a:t>
              </a:r>
              <a:r>
                <a:rPr lang="es-ES" sz="1400" b="1" baseline="-25000" dirty="0" smtClean="0">
                  <a:latin typeface="Calibri" pitchFamily="34" charset="0"/>
                  <a:cs typeface="Arial" pitchFamily="34" charset="0"/>
                </a:rPr>
                <a:t>4</a:t>
              </a:r>
              <a:r>
                <a:rPr lang="es-ES" sz="1400" b="1" dirty="0" smtClean="0">
                  <a:latin typeface="Calibri" pitchFamily="34" charset="0"/>
                  <a:cs typeface="Arial" pitchFamily="34" charset="0"/>
                </a:rPr>
                <a:t> </a:t>
              </a:r>
              <a:r>
                <a:rPr lang="es-ES" sz="1400" b="1" dirty="0" smtClean="0">
                  <a:latin typeface="Calibri" pitchFamily="34" charset="0"/>
                  <a:cs typeface="Arial" pitchFamily="34" charset="0"/>
                </a:rPr>
                <a:t> y todo lo que está de color verde en </a:t>
              </a:r>
              <a:r>
                <a:rPr kumimoji="0" lang="es-ES" sz="1400" b="1" i="0" u="none" strike="noStrike" cap="none" normalizeH="0" baseline="0" dirty="0" smtClean="0">
                  <a:ln>
                    <a:noFill/>
                  </a:ln>
                  <a:solidFill>
                    <a:schemeClr val="tx1"/>
                  </a:solidFill>
                  <a:effectLst/>
                  <a:latin typeface="Calibri" pitchFamily="34" charset="0"/>
                  <a:cs typeface="Arial" pitchFamily="34" charset="0"/>
                </a:rPr>
                <a:t>formato digital (NO CIFRADO). </a:t>
              </a:r>
              <a:r>
                <a:rPr lang="es-ES" sz="1400" b="1" dirty="0" smtClean="0">
                  <a:latin typeface="Calibri" pitchFamily="34" charset="0"/>
                  <a:cs typeface="Arial" pitchFamily="34" charset="0"/>
                </a:rPr>
                <a:t>También </a:t>
              </a:r>
              <a:r>
                <a:rPr kumimoji="0" lang="es-ES" sz="1400" b="1" i="0" u="none" strike="noStrike" cap="none" normalizeH="0" baseline="0" dirty="0" smtClean="0">
                  <a:ln>
                    <a:noFill/>
                  </a:ln>
                  <a:solidFill>
                    <a:schemeClr val="tx1"/>
                  </a:solidFill>
                  <a:effectLst/>
                  <a:latin typeface="Calibri" pitchFamily="34" charset="0"/>
                  <a:cs typeface="Arial" pitchFamily="34" charset="0"/>
                </a:rPr>
                <a:t> la Merkle root porque el árbol es deducible. Los Hashes se hacen con el algoritmo SHA256.</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50" name="49 Rectángulo"/>
          <p:cNvSpPr/>
          <p:nvPr/>
        </p:nvSpPr>
        <p:spPr>
          <a:xfrm>
            <a:off x="1571604" y="0"/>
            <a:ext cx="5286412" cy="584775"/>
          </a:xfrm>
          <a:prstGeom prst="rect">
            <a:avLst/>
          </a:prstGeom>
        </p:spPr>
        <p:txBody>
          <a:bodyPr wrap="square">
            <a:spAutoFit/>
          </a:bodyPr>
          <a:lstStyle/>
          <a:p>
            <a:pPr algn="ctr"/>
            <a:r>
              <a:rPr lang="es-ES" sz="3200" b="1" dirty="0" smtClean="0">
                <a:solidFill>
                  <a:srgbClr val="FF0000"/>
                </a:solidFill>
              </a:rPr>
              <a:t>Árbol de Merkle</a:t>
            </a:r>
            <a:endParaRPr lang="es-ES" sz="3200" b="1" dirty="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714744" y="142852"/>
            <a:ext cx="1143008" cy="50009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2 CuadroTexto"/>
          <p:cNvSpPr txBox="1"/>
          <p:nvPr/>
        </p:nvSpPr>
        <p:spPr>
          <a:xfrm>
            <a:off x="3929058" y="142852"/>
            <a:ext cx="777777" cy="523220"/>
          </a:xfrm>
          <a:prstGeom prst="rect">
            <a:avLst/>
          </a:prstGeom>
          <a:noFill/>
        </p:spPr>
        <p:txBody>
          <a:bodyPr wrap="none" rtlCol="0">
            <a:spAutoFit/>
          </a:bodyPr>
          <a:lstStyle/>
          <a:p>
            <a:r>
              <a:rPr lang="es-ES" sz="1400" b="1" dirty="0" smtClean="0"/>
              <a:t>Bloque:</a:t>
            </a:r>
            <a:br>
              <a:rPr lang="es-ES" sz="1400" b="1" dirty="0" smtClean="0"/>
            </a:br>
            <a:r>
              <a:rPr lang="es-ES" sz="1400" b="1" dirty="0" smtClean="0"/>
              <a:t>835.290</a:t>
            </a:r>
            <a:endParaRPr lang="es-ES" sz="1400" b="1" dirty="0"/>
          </a:p>
        </p:txBody>
      </p:sp>
      <p:sp>
        <p:nvSpPr>
          <p:cNvPr id="5" name="4 CuadroTexto"/>
          <p:cNvSpPr txBox="1"/>
          <p:nvPr/>
        </p:nvSpPr>
        <p:spPr>
          <a:xfrm>
            <a:off x="3357554" y="714356"/>
            <a:ext cx="2114618" cy="369332"/>
          </a:xfrm>
          <a:prstGeom prst="rect">
            <a:avLst/>
          </a:prstGeom>
          <a:solidFill>
            <a:schemeClr val="bg2">
              <a:lumMod val="90000"/>
            </a:schemeClr>
          </a:solidFill>
        </p:spPr>
        <p:txBody>
          <a:bodyPr wrap="square" rtlCol="0">
            <a:spAutoFit/>
          </a:bodyPr>
          <a:lstStyle/>
          <a:p>
            <a:r>
              <a:rPr lang="es-ES" sz="1400" b="1" dirty="0" smtClean="0"/>
              <a:t>Hash del encabezado, etc</a:t>
            </a:r>
            <a:r>
              <a:rPr lang="es-ES" dirty="0" smtClean="0"/>
              <a:t>.</a:t>
            </a:r>
            <a:endParaRPr lang="es-ES" dirty="0"/>
          </a:p>
        </p:txBody>
      </p:sp>
      <p:graphicFrame>
        <p:nvGraphicFramePr>
          <p:cNvPr id="6" name="5 Tabla"/>
          <p:cNvGraphicFramePr>
            <a:graphicFrameLocks noGrp="1"/>
          </p:cNvGraphicFramePr>
          <p:nvPr/>
        </p:nvGraphicFramePr>
        <p:xfrm>
          <a:off x="3143240" y="1071546"/>
          <a:ext cx="2405058" cy="1120295"/>
        </p:xfrm>
        <a:graphic>
          <a:graphicData uri="http://schemas.openxmlformats.org/drawingml/2006/table">
            <a:tbl>
              <a:tblPr firstRow="1" bandRow="1">
                <a:tableStyleId>{5C22544A-7EE6-4342-B048-85BDC9FD1C3A}</a:tableStyleId>
              </a:tblPr>
              <a:tblGrid>
                <a:gridCol w="801686"/>
                <a:gridCol w="801686"/>
                <a:gridCol w="801686"/>
              </a:tblGrid>
              <a:tr h="480215">
                <a:tc>
                  <a:txBody>
                    <a:bodyPr/>
                    <a:lstStyle/>
                    <a:p>
                      <a:pPr algn="ctr"/>
                      <a:r>
                        <a:rPr lang="es-ES" sz="1200" b="1" dirty="0" smtClean="0">
                          <a:solidFill>
                            <a:schemeClr val="tx1"/>
                          </a:solidFill>
                        </a:rPr>
                        <a:t>Registro</a:t>
                      </a:r>
                      <a:endParaRPr lang="es-ES" sz="1200" b="1" dirty="0">
                        <a:solidFill>
                          <a:schemeClr val="tx1"/>
                        </a:solidFill>
                      </a:endParaRPr>
                    </a:p>
                  </a:txBody>
                  <a:tcPr>
                    <a:solidFill>
                      <a:srgbClr val="92D050"/>
                    </a:solidFill>
                  </a:tcPr>
                </a:tc>
                <a:tc>
                  <a:txBody>
                    <a:bodyPr/>
                    <a:lstStyle/>
                    <a:p>
                      <a:pPr algn="ctr"/>
                      <a:r>
                        <a:rPr lang="es-ES" sz="1200" b="1" dirty="0" smtClean="0">
                          <a:solidFill>
                            <a:schemeClr val="tx1"/>
                          </a:solidFill>
                        </a:rPr>
                        <a:t>Hash Anterior</a:t>
                      </a:r>
                      <a:endParaRPr lang="es-ES" sz="1200" b="1" dirty="0">
                        <a:solidFill>
                          <a:schemeClr val="tx1"/>
                        </a:solidFill>
                      </a:endParaRPr>
                    </a:p>
                  </a:txBody>
                  <a:tcPr>
                    <a:solidFill>
                      <a:srgbClr val="92D050"/>
                    </a:solidFill>
                  </a:tcPr>
                </a:tc>
                <a:tc>
                  <a:txBody>
                    <a:bodyPr/>
                    <a:lstStyle/>
                    <a:p>
                      <a:r>
                        <a:rPr lang="es-ES" sz="1200" b="1" dirty="0" smtClean="0">
                          <a:solidFill>
                            <a:schemeClr val="tx1"/>
                          </a:solidFill>
                        </a:rPr>
                        <a:t>Timeout</a:t>
                      </a:r>
                      <a:endParaRPr lang="es-ES" sz="1200" b="1" dirty="0">
                        <a:solidFill>
                          <a:schemeClr val="tx1"/>
                        </a:solidFill>
                      </a:endParaRPr>
                    </a:p>
                  </a:txBody>
                  <a:tcPr>
                    <a:solidFill>
                      <a:srgbClr val="92D050"/>
                    </a:solidFill>
                  </a:tcPr>
                </a:tc>
              </a:tr>
              <a:tr h="480215">
                <a:tc>
                  <a:txBody>
                    <a:bodyPr/>
                    <a:lstStyle/>
                    <a:p>
                      <a:r>
                        <a:rPr lang="es-ES" sz="1200" b="1" dirty="0" smtClean="0">
                          <a:solidFill>
                            <a:schemeClr val="tx1"/>
                          </a:solidFill>
                        </a:rPr>
                        <a:t>Dificultad</a:t>
                      </a:r>
                      <a:endParaRPr lang="es-ES" sz="1200" b="1" dirty="0">
                        <a:solidFill>
                          <a:schemeClr val="tx1"/>
                        </a:solidFill>
                      </a:endParaRPr>
                    </a:p>
                  </a:txBody>
                  <a:tcPr>
                    <a:solidFill>
                      <a:srgbClr val="92D050"/>
                    </a:solidFill>
                  </a:tcPr>
                </a:tc>
                <a:tc>
                  <a:txBody>
                    <a:bodyPr/>
                    <a:lstStyle/>
                    <a:p>
                      <a:r>
                        <a:rPr lang="es-ES" sz="1200" b="1" dirty="0" smtClean="0">
                          <a:solidFill>
                            <a:schemeClr val="tx1"/>
                          </a:solidFill>
                        </a:rPr>
                        <a:t>Hash del Árbol de Merkle</a:t>
                      </a:r>
                      <a:endParaRPr lang="es-ES" sz="1200" b="1" dirty="0">
                        <a:solidFill>
                          <a:schemeClr val="tx1"/>
                        </a:solidFill>
                      </a:endParaRPr>
                    </a:p>
                  </a:txBody>
                  <a:tcPr>
                    <a:solidFill>
                      <a:srgbClr val="92D050"/>
                    </a:solidFill>
                  </a:tcPr>
                </a:tc>
                <a:tc>
                  <a:txBody>
                    <a:bodyPr/>
                    <a:lstStyle/>
                    <a:p>
                      <a:r>
                        <a:rPr lang="es-ES" sz="1200" b="1" dirty="0" smtClean="0">
                          <a:solidFill>
                            <a:schemeClr val="tx1"/>
                          </a:solidFill>
                        </a:rPr>
                        <a:t>Nonce</a:t>
                      </a:r>
                      <a:endParaRPr lang="es-ES" sz="1200" b="1" dirty="0">
                        <a:solidFill>
                          <a:schemeClr val="tx1"/>
                        </a:solidFill>
                      </a:endParaRPr>
                    </a:p>
                  </a:txBody>
                  <a:tcPr>
                    <a:solidFill>
                      <a:srgbClr val="92D050"/>
                    </a:solidFill>
                  </a:tcPr>
                </a:tc>
              </a:tr>
            </a:tbl>
          </a:graphicData>
        </a:graphic>
      </p:graphicFrame>
      <p:grpSp>
        <p:nvGrpSpPr>
          <p:cNvPr id="7" name="Group 2"/>
          <p:cNvGrpSpPr>
            <a:grpSpLocks/>
          </p:cNvGrpSpPr>
          <p:nvPr/>
        </p:nvGrpSpPr>
        <p:grpSpPr bwMode="auto">
          <a:xfrm>
            <a:off x="142844" y="2214554"/>
            <a:ext cx="7983479" cy="4496827"/>
            <a:chOff x="1761" y="1793"/>
            <a:chExt cx="12571" cy="9028"/>
          </a:xfrm>
        </p:grpSpPr>
        <p:sp>
          <p:nvSpPr>
            <p:cNvPr id="8" name="Rectangle 3"/>
            <p:cNvSpPr>
              <a:spLocks noChangeArrowheads="1"/>
            </p:cNvSpPr>
            <p:nvPr/>
          </p:nvSpPr>
          <p:spPr bwMode="auto">
            <a:xfrm>
              <a:off x="1761"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1</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ectangle 4"/>
            <p:cNvSpPr>
              <a:spLocks noChangeArrowheads="1"/>
            </p:cNvSpPr>
            <p:nvPr/>
          </p:nvSpPr>
          <p:spPr bwMode="auto">
            <a:xfrm>
              <a:off x="3400"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2</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5"/>
            <p:cNvSpPr>
              <a:spLocks noChangeArrowheads="1"/>
            </p:cNvSpPr>
            <p:nvPr/>
          </p:nvSpPr>
          <p:spPr bwMode="auto">
            <a:xfrm>
              <a:off x="6690"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4</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Rectangle 6"/>
            <p:cNvSpPr>
              <a:spLocks noChangeArrowheads="1"/>
            </p:cNvSpPr>
            <p:nvPr/>
          </p:nvSpPr>
          <p:spPr bwMode="auto">
            <a:xfrm>
              <a:off x="5086"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3</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7"/>
            <p:cNvSpPr>
              <a:spLocks noChangeArrowheads="1"/>
            </p:cNvSpPr>
            <p:nvPr/>
          </p:nvSpPr>
          <p:spPr bwMode="auto">
            <a:xfrm>
              <a:off x="8437"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5</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Rectangle 8"/>
            <p:cNvSpPr>
              <a:spLocks noChangeArrowheads="1"/>
            </p:cNvSpPr>
            <p:nvPr/>
          </p:nvSpPr>
          <p:spPr bwMode="auto">
            <a:xfrm>
              <a:off x="10076" y="9854"/>
              <a:ext cx="966" cy="967"/>
            </a:xfrm>
            <a:prstGeom prst="rect">
              <a:avLst/>
            </a:prstGeom>
            <a:solidFill>
              <a:srgbClr val="00B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6</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Rectangle 9"/>
            <p:cNvSpPr>
              <a:spLocks noChangeArrowheads="1"/>
            </p:cNvSpPr>
            <p:nvPr/>
          </p:nvSpPr>
          <p:spPr bwMode="auto">
            <a:xfrm>
              <a:off x="13366"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8</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Rectangle 10"/>
            <p:cNvSpPr>
              <a:spLocks noChangeArrowheads="1"/>
            </p:cNvSpPr>
            <p:nvPr/>
          </p:nvSpPr>
          <p:spPr bwMode="auto">
            <a:xfrm>
              <a:off x="11762" y="9854"/>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T</a:t>
              </a:r>
              <a:r>
                <a:rPr kumimoji="0" lang="es-ES" sz="1800" b="1" i="0" u="none" strike="noStrike" cap="none" normalizeH="0" baseline="-25000" dirty="0" smtClean="0">
                  <a:ln>
                    <a:noFill/>
                  </a:ln>
                  <a:solidFill>
                    <a:schemeClr val="tx1"/>
                  </a:solidFill>
                  <a:effectLst/>
                  <a:latin typeface="Calibri" pitchFamily="34" charset="0"/>
                  <a:cs typeface="Arial" pitchFamily="34" charset="0"/>
                </a:rPr>
                <a:t>7</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Rectangle 11"/>
            <p:cNvSpPr>
              <a:spLocks noChangeArrowheads="1"/>
            </p:cNvSpPr>
            <p:nvPr/>
          </p:nvSpPr>
          <p:spPr bwMode="auto">
            <a:xfrm>
              <a:off x="1761"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1</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Rectangle 12"/>
            <p:cNvSpPr>
              <a:spLocks noChangeArrowheads="1"/>
            </p:cNvSpPr>
            <p:nvPr/>
          </p:nvSpPr>
          <p:spPr bwMode="auto">
            <a:xfrm>
              <a:off x="3400"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2</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8" name="Rectangle 13"/>
            <p:cNvSpPr>
              <a:spLocks noChangeArrowheads="1"/>
            </p:cNvSpPr>
            <p:nvPr/>
          </p:nvSpPr>
          <p:spPr bwMode="auto">
            <a:xfrm>
              <a:off x="6690"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19" name="Rectangle 14"/>
            <p:cNvSpPr>
              <a:spLocks noChangeArrowheads="1"/>
            </p:cNvSpPr>
            <p:nvPr/>
          </p:nvSpPr>
          <p:spPr bwMode="auto">
            <a:xfrm>
              <a:off x="5086"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3</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 name="Rectangle 15"/>
            <p:cNvSpPr>
              <a:spLocks noChangeArrowheads="1"/>
            </p:cNvSpPr>
            <p:nvPr/>
          </p:nvSpPr>
          <p:spPr bwMode="auto">
            <a:xfrm>
              <a:off x="8437"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5</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1" name="Rectangle 16"/>
            <p:cNvSpPr>
              <a:spLocks noChangeArrowheads="1"/>
            </p:cNvSpPr>
            <p:nvPr/>
          </p:nvSpPr>
          <p:spPr bwMode="auto">
            <a:xfrm>
              <a:off x="10076"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6</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 name="Rectangle 17"/>
            <p:cNvSpPr>
              <a:spLocks noChangeArrowheads="1"/>
            </p:cNvSpPr>
            <p:nvPr/>
          </p:nvSpPr>
          <p:spPr bwMode="auto">
            <a:xfrm>
              <a:off x="13366"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8</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3" name="Rectangle 18"/>
            <p:cNvSpPr>
              <a:spLocks noChangeArrowheads="1"/>
            </p:cNvSpPr>
            <p:nvPr/>
          </p:nvSpPr>
          <p:spPr bwMode="auto">
            <a:xfrm>
              <a:off x="11762" y="78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7</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4" name="AutoShape 19"/>
            <p:cNvCxnSpPr>
              <a:cxnSpLocks noChangeShapeType="1"/>
            </p:cNvCxnSpPr>
            <p:nvPr/>
          </p:nvCxnSpPr>
          <p:spPr bwMode="auto">
            <a:xfrm flipV="1">
              <a:off x="2160" y="8993"/>
              <a:ext cx="0" cy="705"/>
            </a:xfrm>
            <a:prstGeom prst="straightConnector1">
              <a:avLst/>
            </a:prstGeom>
            <a:noFill/>
            <a:ln w="9525">
              <a:solidFill>
                <a:srgbClr val="000000"/>
              </a:solidFill>
              <a:round/>
              <a:headEnd/>
              <a:tailEnd type="triangle" w="med" len="med"/>
            </a:ln>
          </p:spPr>
        </p:cxnSp>
        <p:cxnSp>
          <p:nvCxnSpPr>
            <p:cNvPr id="25" name="AutoShape 20"/>
            <p:cNvCxnSpPr>
              <a:cxnSpLocks noChangeShapeType="1"/>
            </p:cNvCxnSpPr>
            <p:nvPr/>
          </p:nvCxnSpPr>
          <p:spPr bwMode="auto">
            <a:xfrm flipV="1">
              <a:off x="3909" y="8993"/>
              <a:ext cx="0" cy="705"/>
            </a:xfrm>
            <a:prstGeom prst="straightConnector1">
              <a:avLst/>
            </a:prstGeom>
            <a:noFill/>
            <a:ln w="9525">
              <a:solidFill>
                <a:srgbClr val="000000"/>
              </a:solidFill>
              <a:round/>
              <a:headEnd/>
              <a:tailEnd type="triangle" w="med" len="med"/>
            </a:ln>
          </p:spPr>
        </p:cxnSp>
        <p:cxnSp>
          <p:nvCxnSpPr>
            <p:cNvPr id="26" name="AutoShape 21"/>
            <p:cNvCxnSpPr>
              <a:cxnSpLocks noChangeShapeType="1"/>
            </p:cNvCxnSpPr>
            <p:nvPr/>
          </p:nvCxnSpPr>
          <p:spPr bwMode="auto">
            <a:xfrm flipV="1">
              <a:off x="5581" y="8993"/>
              <a:ext cx="0" cy="705"/>
            </a:xfrm>
            <a:prstGeom prst="straightConnector1">
              <a:avLst/>
            </a:prstGeom>
            <a:noFill/>
            <a:ln w="9525">
              <a:solidFill>
                <a:srgbClr val="000000"/>
              </a:solidFill>
              <a:round/>
              <a:headEnd/>
              <a:tailEnd type="triangle" w="med" len="med"/>
            </a:ln>
          </p:spPr>
        </p:cxnSp>
        <p:cxnSp>
          <p:nvCxnSpPr>
            <p:cNvPr id="27" name="AutoShape 22"/>
            <p:cNvCxnSpPr>
              <a:cxnSpLocks noChangeShapeType="1"/>
            </p:cNvCxnSpPr>
            <p:nvPr/>
          </p:nvCxnSpPr>
          <p:spPr bwMode="auto">
            <a:xfrm flipV="1">
              <a:off x="7303" y="8993"/>
              <a:ext cx="0" cy="705"/>
            </a:xfrm>
            <a:prstGeom prst="straightConnector1">
              <a:avLst/>
            </a:prstGeom>
            <a:noFill/>
            <a:ln w="9525">
              <a:solidFill>
                <a:srgbClr val="000000"/>
              </a:solidFill>
              <a:round/>
              <a:headEnd/>
              <a:tailEnd type="triangle" w="med" len="med"/>
            </a:ln>
          </p:spPr>
        </p:cxnSp>
        <p:cxnSp>
          <p:nvCxnSpPr>
            <p:cNvPr id="28" name="AutoShape 23"/>
            <p:cNvCxnSpPr>
              <a:cxnSpLocks noChangeShapeType="1"/>
            </p:cNvCxnSpPr>
            <p:nvPr/>
          </p:nvCxnSpPr>
          <p:spPr bwMode="auto">
            <a:xfrm flipV="1">
              <a:off x="8878" y="8993"/>
              <a:ext cx="0" cy="705"/>
            </a:xfrm>
            <a:prstGeom prst="straightConnector1">
              <a:avLst/>
            </a:prstGeom>
            <a:noFill/>
            <a:ln w="9525">
              <a:solidFill>
                <a:srgbClr val="000000"/>
              </a:solidFill>
              <a:round/>
              <a:headEnd/>
              <a:tailEnd type="triangle" w="med" len="med"/>
            </a:ln>
          </p:spPr>
        </p:cxnSp>
        <p:cxnSp>
          <p:nvCxnSpPr>
            <p:cNvPr id="29" name="AutoShape 24"/>
            <p:cNvCxnSpPr>
              <a:cxnSpLocks noChangeShapeType="1"/>
            </p:cNvCxnSpPr>
            <p:nvPr/>
          </p:nvCxnSpPr>
          <p:spPr bwMode="auto">
            <a:xfrm flipV="1">
              <a:off x="10627" y="8993"/>
              <a:ext cx="0" cy="705"/>
            </a:xfrm>
            <a:prstGeom prst="straightConnector1">
              <a:avLst/>
            </a:prstGeom>
            <a:noFill/>
            <a:ln w="9525">
              <a:solidFill>
                <a:srgbClr val="000000"/>
              </a:solidFill>
              <a:round/>
              <a:headEnd/>
              <a:tailEnd type="triangle" w="med" len="med"/>
            </a:ln>
          </p:spPr>
        </p:cxnSp>
        <p:cxnSp>
          <p:nvCxnSpPr>
            <p:cNvPr id="30" name="AutoShape 25"/>
            <p:cNvCxnSpPr>
              <a:cxnSpLocks noChangeShapeType="1"/>
            </p:cNvCxnSpPr>
            <p:nvPr/>
          </p:nvCxnSpPr>
          <p:spPr bwMode="auto">
            <a:xfrm flipV="1">
              <a:off x="12299" y="8993"/>
              <a:ext cx="0" cy="705"/>
            </a:xfrm>
            <a:prstGeom prst="straightConnector1">
              <a:avLst/>
            </a:prstGeom>
            <a:noFill/>
            <a:ln w="9525">
              <a:solidFill>
                <a:srgbClr val="000000"/>
              </a:solidFill>
              <a:round/>
              <a:headEnd/>
              <a:tailEnd type="triangle" w="med" len="med"/>
            </a:ln>
          </p:spPr>
        </p:cxnSp>
        <p:cxnSp>
          <p:nvCxnSpPr>
            <p:cNvPr id="31" name="AutoShape 26"/>
            <p:cNvCxnSpPr>
              <a:cxnSpLocks noChangeShapeType="1"/>
            </p:cNvCxnSpPr>
            <p:nvPr/>
          </p:nvCxnSpPr>
          <p:spPr bwMode="auto">
            <a:xfrm flipV="1">
              <a:off x="13827" y="8993"/>
              <a:ext cx="0" cy="705"/>
            </a:xfrm>
            <a:prstGeom prst="straightConnector1">
              <a:avLst/>
            </a:prstGeom>
            <a:noFill/>
            <a:ln w="9525">
              <a:solidFill>
                <a:srgbClr val="000000"/>
              </a:solidFill>
              <a:round/>
              <a:headEnd/>
              <a:tailEnd type="triangle" w="med" len="med"/>
            </a:ln>
          </p:spPr>
        </p:cxnSp>
        <p:sp>
          <p:nvSpPr>
            <p:cNvPr id="32" name="Rectangle 27"/>
            <p:cNvSpPr>
              <a:spLocks noChangeArrowheads="1"/>
            </p:cNvSpPr>
            <p:nvPr/>
          </p:nvSpPr>
          <p:spPr bwMode="auto">
            <a:xfrm>
              <a:off x="2727" y="5731"/>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12</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33" name="Rectangle 28"/>
            <p:cNvSpPr>
              <a:spLocks noChangeArrowheads="1"/>
            </p:cNvSpPr>
            <p:nvPr/>
          </p:nvSpPr>
          <p:spPr bwMode="auto">
            <a:xfrm>
              <a:off x="9185" y="5819"/>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56</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34" name="Rectangle 29"/>
            <p:cNvSpPr>
              <a:spLocks noChangeArrowheads="1"/>
            </p:cNvSpPr>
            <p:nvPr/>
          </p:nvSpPr>
          <p:spPr bwMode="auto">
            <a:xfrm>
              <a:off x="5849" y="5731"/>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34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35" name="Rectangle 30"/>
            <p:cNvSpPr>
              <a:spLocks noChangeArrowheads="1"/>
            </p:cNvSpPr>
            <p:nvPr/>
          </p:nvSpPr>
          <p:spPr bwMode="auto">
            <a:xfrm>
              <a:off x="12568" y="5819"/>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78</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36" name="AutoShape 31"/>
            <p:cNvCxnSpPr>
              <a:cxnSpLocks noChangeShapeType="1"/>
            </p:cNvCxnSpPr>
            <p:nvPr/>
          </p:nvCxnSpPr>
          <p:spPr bwMode="auto">
            <a:xfrm flipV="1">
              <a:off x="2263" y="6921"/>
              <a:ext cx="780" cy="798"/>
            </a:xfrm>
            <a:prstGeom prst="straightConnector1">
              <a:avLst/>
            </a:prstGeom>
            <a:noFill/>
            <a:ln w="9525">
              <a:solidFill>
                <a:srgbClr val="000000"/>
              </a:solidFill>
              <a:round/>
              <a:headEnd/>
              <a:tailEnd type="triangle" w="med" len="med"/>
            </a:ln>
          </p:spPr>
        </p:cxnSp>
        <p:cxnSp>
          <p:nvCxnSpPr>
            <p:cNvPr id="37" name="AutoShape 32"/>
            <p:cNvCxnSpPr>
              <a:cxnSpLocks noChangeShapeType="1"/>
            </p:cNvCxnSpPr>
            <p:nvPr/>
          </p:nvCxnSpPr>
          <p:spPr bwMode="auto">
            <a:xfrm flipV="1">
              <a:off x="5378" y="6921"/>
              <a:ext cx="780" cy="798"/>
            </a:xfrm>
            <a:prstGeom prst="straightConnector1">
              <a:avLst/>
            </a:prstGeom>
            <a:noFill/>
            <a:ln w="9525">
              <a:solidFill>
                <a:srgbClr val="000000"/>
              </a:solidFill>
              <a:round/>
              <a:headEnd/>
              <a:tailEnd type="triangle" w="med" len="med"/>
            </a:ln>
          </p:spPr>
        </p:cxnSp>
        <p:cxnSp>
          <p:nvCxnSpPr>
            <p:cNvPr id="38" name="AutoShape 33"/>
            <p:cNvCxnSpPr>
              <a:cxnSpLocks noChangeShapeType="1"/>
            </p:cNvCxnSpPr>
            <p:nvPr/>
          </p:nvCxnSpPr>
          <p:spPr bwMode="auto">
            <a:xfrm flipV="1">
              <a:off x="12185" y="6921"/>
              <a:ext cx="780" cy="798"/>
            </a:xfrm>
            <a:prstGeom prst="straightConnector1">
              <a:avLst/>
            </a:prstGeom>
            <a:noFill/>
            <a:ln w="9525">
              <a:solidFill>
                <a:srgbClr val="000000"/>
              </a:solidFill>
              <a:round/>
              <a:headEnd/>
              <a:tailEnd type="triangle" w="med" len="med"/>
            </a:ln>
          </p:spPr>
        </p:cxnSp>
        <p:cxnSp>
          <p:nvCxnSpPr>
            <p:cNvPr id="39" name="AutoShape 34"/>
            <p:cNvCxnSpPr>
              <a:cxnSpLocks noChangeShapeType="1"/>
            </p:cNvCxnSpPr>
            <p:nvPr/>
          </p:nvCxnSpPr>
          <p:spPr bwMode="auto">
            <a:xfrm flipV="1">
              <a:off x="8805" y="6921"/>
              <a:ext cx="780" cy="798"/>
            </a:xfrm>
            <a:prstGeom prst="straightConnector1">
              <a:avLst/>
            </a:prstGeom>
            <a:noFill/>
            <a:ln w="9525">
              <a:solidFill>
                <a:srgbClr val="000000"/>
              </a:solidFill>
              <a:round/>
              <a:headEnd/>
              <a:tailEnd type="triangle" w="med" len="med"/>
            </a:ln>
          </p:spPr>
        </p:cxnSp>
        <p:cxnSp>
          <p:nvCxnSpPr>
            <p:cNvPr id="40" name="AutoShape 35"/>
            <p:cNvCxnSpPr>
              <a:cxnSpLocks noChangeShapeType="1"/>
            </p:cNvCxnSpPr>
            <p:nvPr/>
          </p:nvCxnSpPr>
          <p:spPr bwMode="auto">
            <a:xfrm flipH="1" flipV="1">
              <a:off x="3322" y="6921"/>
              <a:ext cx="498" cy="798"/>
            </a:xfrm>
            <a:prstGeom prst="straightConnector1">
              <a:avLst/>
            </a:prstGeom>
            <a:noFill/>
            <a:ln w="9525">
              <a:solidFill>
                <a:srgbClr val="000000"/>
              </a:solidFill>
              <a:round/>
              <a:headEnd/>
              <a:tailEnd type="triangle" w="med" len="med"/>
            </a:ln>
          </p:spPr>
        </p:cxnSp>
        <p:cxnSp>
          <p:nvCxnSpPr>
            <p:cNvPr id="41" name="AutoShape 36"/>
            <p:cNvCxnSpPr>
              <a:cxnSpLocks noChangeShapeType="1"/>
            </p:cNvCxnSpPr>
            <p:nvPr/>
          </p:nvCxnSpPr>
          <p:spPr bwMode="auto">
            <a:xfrm flipH="1" flipV="1">
              <a:off x="6516" y="6921"/>
              <a:ext cx="498" cy="798"/>
            </a:xfrm>
            <a:prstGeom prst="straightConnector1">
              <a:avLst/>
            </a:prstGeom>
            <a:noFill/>
            <a:ln w="9525">
              <a:solidFill>
                <a:srgbClr val="000000"/>
              </a:solidFill>
              <a:round/>
              <a:headEnd/>
              <a:tailEnd type="triangle" w="med" len="med"/>
            </a:ln>
          </p:spPr>
        </p:cxnSp>
        <p:cxnSp>
          <p:nvCxnSpPr>
            <p:cNvPr id="42" name="AutoShape 37"/>
            <p:cNvCxnSpPr>
              <a:cxnSpLocks noChangeShapeType="1"/>
            </p:cNvCxnSpPr>
            <p:nvPr/>
          </p:nvCxnSpPr>
          <p:spPr bwMode="auto">
            <a:xfrm flipH="1" flipV="1">
              <a:off x="13170" y="6921"/>
              <a:ext cx="498" cy="798"/>
            </a:xfrm>
            <a:prstGeom prst="straightConnector1">
              <a:avLst/>
            </a:prstGeom>
            <a:noFill/>
            <a:ln w="9525">
              <a:solidFill>
                <a:srgbClr val="000000"/>
              </a:solidFill>
              <a:round/>
              <a:headEnd/>
              <a:tailEnd type="triangle" w="med" len="med"/>
            </a:ln>
          </p:spPr>
        </p:cxnSp>
        <p:cxnSp>
          <p:nvCxnSpPr>
            <p:cNvPr id="43" name="AutoShape 38"/>
            <p:cNvCxnSpPr>
              <a:cxnSpLocks noChangeShapeType="1"/>
            </p:cNvCxnSpPr>
            <p:nvPr/>
          </p:nvCxnSpPr>
          <p:spPr bwMode="auto">
            <a:xfrm flipH="1" flipV="1">
              <a:off x="9908" y="6921"/>
              <a:ext cx="498" cy="798"/>
            </a:xfrm>
            <a:prstGeom prst="straightConnector1">
              <a:avLst/>
            </a:prstGeom>
            <a:noFill/>
            <a:ln w="9525">
              <a:solidFill>
                <a:srgbClr val="000000"/>
              </a:solidFill>
              <a:round/>
              <a:headEnd/>
              <a:tailEnd type="triangle" w="med" len="med"/>
            </a:ln>
          </p:spPr>
        </p:cxnSp>
        <p:sp>
          <p:nvSpPr>
            <p:cNvPr id="44" name="Rectangle 39"/>
            <p:cNvSpPr>
              <a:spLocks noChangeArrowheads="1"/>
            </p:cNvSpPr>
            <p:nvPr/>
          </p:nvSpPr>
          <p:spPr bwMode="auto">
            <a:xfrm>
              <a:off x="4247" y="3850"/>
              <a:ext cx="1464"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1234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45" name="Rectangle 40"/>
            <p:cNvSpPr>
              <a:spLocks noChangeArrowheads="1"/>
            </p:cNvSpPr>
            <p:nvPr/>
          </p:nvSpPr>
          <p:spPr bwMode="auto">
            <a:xfrm>
              <a:off x="10835" y="3703"/>
              <a:ext cx="1464"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5678</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46" name="AutoShape 41"/>
            <p:cNvCxnSpPr>
              <a:cxnSpLocks noChangeShapeType="1"/>
            </p:cNvCxnSpPr>
            <p:nvPr/>
          </p:nvCxnSpPr>
          <p:spPr bwMode="auto">
            <a:xfrm flipV="1">
              <a:off x="3719" y="4984"/>
              <a:ext cx="647" cy="747"/>
            </a:xfrm>
            <a:prstGeom prst="straightConnector1">
              <a:avLst/>
            </a:prstGeom>
            <a:noFill/>
            <a:ln w="9525">
              <a:solidFill>
                <a:srgbClr val="000000"/>
              </a:solidFill>
              <a:round/>
              <a:headEnd/>
              <a:tailEnd type="triangle" w="med" len="med"/>
            </a:ln>
          </p:spPr>
        </p:cxnSp>
        <p:cxnSp>
          <p:nvCxnSpPr>
            <p:cNvPr id="47" name="AutoShape 42"/>
            <p:cNvCxnSpPr>
              <a:cxnSpLocks noChangeShapeType="1"/>
            </p:cNvCxnSpPr>
            <p:nvPr/>
          </p:nvCxnSpPr>
          <p:spPr bwMode="auto">
            <a:xfrm flipV="1">
              <a:off x="10076" y="4766"/>
              <a:ext cx="966" cy="965"/>
            </a:xfrm>
            <a:prstGeom prst="straightConnector1">
              <a:avLst/>
            </a:prstGeom>
            <a:noFill/>
            <a:ln w="9525">
              <a:solidFill>
                <a:srgbClr val="000000"/>
              </a:solidFill>
              <a:round/>
              <a:headEnd/>
              <a:tailEnd type="triangle" w="med" len="med"/>
            </a:ln>
          </p:spPr>
        </p:cxnSp>
        <p:cxnSp>
          <p:nvCxnSpPr>
            <p:cNvPr id="48" name="AutoShape 43"/>
            <p:cNvCxnSpPr>
              <a:cxnSpLocks noChangeShapeType="1"/>
            </p:cNvCxnSpPr>
            <p:nvPr/>
          </p:nvCxnSpPr>
          <p:spPr bwMode="auto">
            <a:xfrm flipH="1" flipV="1">
              <a:off x="11762" y="4766"/>
              <a:ext cx="744" cy="965"/>
            </a:xfrm>
            <a:prstGeom prst="straightConnector1">
              <a:avLst/>
            </a:prstGeom>
            <a:noFill/>
            <a:ln w="9525">
              <a:solidFill>
                <a:srgbClr val="000000"/>
              </a:solidFill>
              <a:round/>
              <a:headEnd/>
              <a:tailEnd type="triangle" w="med" len="med"/>
            </a:ln>
          </p:spPr>
        </p:cxnSp>
        <p:cxnSp>
          <p:nvCxnSpPr>
            <p:cNvPr id="49" name="AutoShape 44"/>
            <p:cNvCxnSpPr>
              <a:cxnSpLocks noChangeShapeType="1"/>
            </p:cNvCxnSpPr>
            <p:nvPr/>
          </p:nvCxnSpPr>
          <p:spPr bwMode="auto">
            <a:xfrm flipH="1" flipV="1">
              <a:off x="5554" y="4893"/>
              <a:ext cx="498" cy="745"/>
            </a:xfrm>
            <a:prstGeom prst="straightConnector1">
              <a:avLst/>
            </a:prstGeom>
            <a:noFill/>
            <a:ln w="9525">
              <a:solidFill>
                <a:srgbClr val="000000"/>
              </a:solidFill>
              <a:round/>
              <a:headEnd/>
              <a:tailEnd type="triangle" w="med" len="med"/>
            </a:ln>
          </p:spPr>
        </p:cxnSp>
        <p:sp>
          <p:nvSpPr>
            <p:cNvPr id="50" name="Rectangle 45"/>
            <p:cNvSpPr>
              <a:spLocks noChangeArrowheads="1"/>
            </p:cNvSpPr>
            <p:nvPr/>
          </p:nvSpPr>
          <p:spPr bwMode="auto">
            <a:xfrm>
              <a:off x="7567" y="1793"/>
              <a:ext cx="1836" cy="1557"/>
            </a:xfrm>
            <a:prstGeom prst="rect">
              <a:avLst/>
            </a:prstGeom>
            <a:gradFill rotWithShape="0">
              <a:gsLst>
                <a:gs pos="0">
                  <a:srgbClr val="92D050"/>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12345678</a:t>
              </a:r>
              <a:br>
                <a:rPr kumimoji="0" lang="es-ES" sz="1800" b="1" i="0" u="none" strike="noStrike" cap="none" normalizeH="0" baseline="-25000" dirty="0" smtClean="0">
                  <a:ln>
                    <a:noFill/>
                  </a:ln>
                  <a:solidFill>
                    <a:schemeClr val="tx1"/>
                  </a:solidFill>
                  <a:effectLst/>
                  <a:latin typeface="Calibri" pitchFamily="34" charset="0"/>
                  <a:cs typeface="Arial" pitchFamily="34" charset="0"/>
                </a:rPr>
              </a:br>
              <a:r>
                <a:rPr kumimoji="0" lang="es-ES" sz="1800" b="1" i="0" u="none" strike="noStrike" cap="none" normalizeH="0" baseline="-25000" dirty="0" smtClean="0">
                  <a:ln>
                    <a:noFill/>
                  </a:ln>
                  <a:solidFill>
                    <a:schemeClr val="tx1"/>
                  </a:solidFill>
                  <a:effectLst/>
                  <a:latin typeface="Calibri" pitchFamily="34" charset="0"/>
                  <a:cs typeface="Arial" pitchFamily="34" charset="0"/>
                </a:rPr>
                <a:t>Merkle root</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51" name="AutoShape 46"/>
            <p:cNvCxnSpPr>
              <a:cxnSpLocks noChangeShapeType="1"/>
            </p:cNvCxnSpPr>
            <p:nvPr/>
          </p:nvCxnSpPr>
          <p:spPr bwMode="auto">
            <a:xfrm flipV="1">
              <a:off x="5876" y="3247"/>
              <a:ext cx="1706" cy="603"/>
            </a:xfrm>
            <a:prstGeom prst="straightConnector1">
              <a:avLst/>
            </a:prstGeom>
            <a:noFill/>
            <a:ln w="9525">
              <a:solidFill>
                <a:srgbClr val="000000"/>
              </a:solidFill>
              <a:round/>
              <a:headEnd/>
              <a:tailEnd type="triangle" w="med" len="med"/>
            </a:ln>
          </p:spPr>
        </p:cxnSp>
        <p:cxnSp>
          <p:nvCxnSpPr>
            <p:cNvPr id="52" name="AutoShape 47"/>
            <p:cNvCxnSpPr>
              <a:cxnSpLocks noChangeShapeType="1"/>
            </p:cNvCxnSpPr>
            <p:nvPr/>
          </p:nvCxnSpPr>
          <p:spPr bwMode="auto">
            <a:xfrm flipH="1" flipV="1">
              <a:off x="9403" y="3350"/>
              <a:ext cx="1453" cy="588"/>
            </a:xfrm>
            <a:prstGeom prst="straightConnector1">
              <a:avLst/>
            </a:prstGeom>
            <a:noFill/>
            <a:ln w="9525">
              <a:solidFill>
                <a:srgbClr val="000000"/>
              </a:solidFill>
              <a:round/>
              <a:headEnd/>
              <a:tailEnd type="triangle" w="med" len="med"/>
            </a:ln>
          </p:spPr>
        </p:cxnSp>
      </p:grpSp>
      <p:sp>
        <p:nvSpPr>
          <p:cNvPr id="54" name="53 CuadroTexto"/>
          <p:cNvSpPr txBox="1"/>
          <p:nvPr/>
        </p:nvSpPr>
        <p:spPr>
          <a:xfrm>
            <a:off x="285720" y="1357298"/>
            <a:ext cx="2387064" cy="369332"/>
          </a:xfrm>
          <a:prstGeom prst="rect">
            <a:avLst/>
          </a:prstGeom>
          <a:noFill/>
        </p:spPr>
        <p:txBody>
          <a:bodyPr wrap="none" rtlCol="0">
            <a:spAutoFit/>
          </a:bodyPr>
          <a:lstStyle/>
          <a:p>
            <a:r>
              <a:rPr lang="es-ES" b="1" dirty="0" smtClean="0">
                <a:solidFill>
                  <a:srgbClr val="FF0000"/>
                </a:solidFill>
              </a:rPr>
              <a:t>Encabezado del Bloque</a:t>
            </a:r>
            <a:endParaRPr lang="es-ES" b="1" dirty="0">
              <a:solidFill>
                <a:srgbClr val="FF0000"/>
              </a:solidFill>
            </a:endParaRPr>
          </a:p>
        </p:txBody>
      </p:sp>
      <p:cxnSp>
        <p:nvCxnSpPr>
          <p:cNvPr id="56" name="55 Conector recto de flecha"/>
          <p:cNvCxnSpPr>
            <a:stCxn id="54" idx="3"/>
          </p:cNvCxnSpPr>
          <p:nvPr/>
        </p:nvCxnSpPr>
        <p:spPr>
          <a:xfrm flipV="1">
            <a:off x="2672784" y="1500174"/>
            <a:ext cx="399018" cy="4179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49251" y="65088"/>
            <a:ext cx="8580468" cy="6221432"/>
            <a:chOff x="549" y="103"/>
            <a:chExt cx="16047" cy="9868"/>
          </a:xfrm>
        </p:grpSpPr>
        <p:grpSp>
          <p:nvGrpSpPr>
            <p:cNvPr id="3" name="Group 3"/>
            <p:cNvGrpSpPr>
              <a:grpSpLocks/>
            </p:cNvGrpSpPr>
            <p:nvPr/>
          </p:nvGrpSpPr>
          <p:grpSpPr bwMode="auto">
            <a:xfrm>
              <a:off x="4025" y="701"/>
              <a:ext cx="12571" cy="9270"/>
              <a:chOff x="1761" y="1793"/>
              <a:chExt cx="12571" cy="9270"/>
            </a:xfrm>
          </p:grpSpPr>
          <p:sp>
            <p:nvSpPr>
              <p:cNvPr id="2052" name="Rectangle 4"/>
              <p:cNvSpPr>
                <a:spLocks noChangeArrowheads="1"/>
              </p:cNvSpPr>
              <p:nvPr/>
            </p:nvSpPr>
            <p:spPr bwMode="auto">
              <a:xfrm>
                <a:off x="1761" y="10096"/>
                <a:ext cx="966" cy="967"/>
              </a:xfrm>
              <a:prstGeom prst="rect">
                <a:avLst/>
              </a:prstGeom>
              <a:gradFill rotWithShape="0">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1</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3400" y="10096"/>
                <a:ext cx="966" cy="967"/>
              </a:xfrm>
              <a:prstGeom prst="rect">
                <a:avLst/>
              </a:prstGeom>
              <a:gradFill rotWithShape="0">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2</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54" name="Rectangle 6"/>
              <p:cNvSpPr>
                <a:spLocks noChangeArrowheads="1"/>
              </p:cNvSpPr>
              <p:nvPr/>
            </p:nvSpPr>
            <p:spPr bwMode="auto">
              <a:xfrm>
                <a:off x="6690" y="10096"/>
                <a:ext cx="966" cy="967"/>
              </a:xfrm>
              <a:prstGeom prst="rect">
                <a:avLst/>
              </a:prstGeom>
              <a:gradFill rotWithShape="0">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55" name="Rectangle 7"/>
              <p:cNvSpPr>
                <a:spLocks noChangeArrowheads="1"/>
              </p:cNvSpPr>
              <p:nvPr/>
            </p:nvSpPr>
            <p:spPr bwMode="auto">
              <a:xfrm>
                <a:off x="5086" y="10096"/>
                <a:ext cx="966" cy="967"/>
              </a:xfrm>
              <a:prstGeom prst="rect">
                <a:avLst/>
              </a:prstGeom>
              <a:gradFill rotWithShape="0">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3</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8437" y="10096"/>
                <a:ext cx="966" cy="967"/>
              </a:xfrm>
              <a:prstGeom prst="rect">
                <a:avLst/>
              </a:prstGeom>
              <a:gradFill rotWithShape="0">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5</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57" name="Rectangle 9"/>
              <p:cNvSpPr>
                <a:spLocks noChangeArrowheads="1"/>
              </p:cNvSpPr>
              <p:nvPr/>
            </p:nvSpPr>
            <p:spPr bwMode="auto">
              <a:xfrm>
                <a:off x="10076" y="10096"/>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6</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58" name="Rectangle 10"/>
              <p:cNvSpPr>
                <a:spLocks noChangeArrowheads="1"/>
              </p:cNvSpPr>
              <p:nvPr/>
            </p:nvSpPr>
            <p:spPr bwMode="auto">
              <a:xfrm>
                <a:off x="13366" y="10096"/>
                <a:ext cx="966" cy="967"/>
              </a:xfrm>
              <a:prstGeom prst="rect">
                <a:avLst/>
              </a:prstGeom>
              <a:gradFill rotWithShape="0">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8</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11762" y="10096"/>
                <a:ext cx="966" cy="967"/>
              </a:xfrm>
              <a:prstGeom prst="rect">
                <a:avLst/>
              </a:prstGeom>
              <a:gradFill rotWithShape="0">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T</a:t>
                </a:r>
                <a:r>
                  <a:rPr kumimoji="0" lang="es-ES" sz="1800" b="1" i="0" u="none" strike="noStrike" cap="none" normalizeH="0" baseline="-25000" smtClean="0">
                    <a:ln>
                      <a:noFill/>
                    </a:ln>
                    <a:solidFill>
                      <a:schemeClr val="tx1"/>
                    </a:solidFill>
                    <a:effectLst/>
                    <a:latin typeface="Calibri" pitchFamily="34" charset="0"/>
                    <a:cs typeface="Arial" pitchFamily="34" charset="0"/>
                  </a:rPr>
                  <a:t>7</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60" name="Rectangle 12"/>
              <p:cNvSpPr>
                <a:spLocks noChangeArrowheads="1"/>
              </p:cNvSpPr>
              <p:nvPr/>
            </p:nvSpPr>
            <p:spPr bwMode="auto">
              <a:xfrm>
                <a:off x="1761" y="8103"/>
                <a:ext cx="966" cy="967"/>
              </a:xfrm>
              <a:prstGeom prst="rect">
                <a:avLst/>
              </a:prstGeom>
              <a:gradFill>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1</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1" name="Rectangle 13"/>
              <p:cNvSpPr>
                <a:spLocks noChangeArrowheads="1"/>
              </p:cNvSpPr>
              <p:nvPr/>
            </p:nvSpPr>
            <p:spPr bwMode="auto">
              <a:xfrm>
                <a:off x="3400" y="8103"/>
                <a:ext cx="966" cy="967"/>
              </a:xfrm>
              <a:prstGeom prst="rect">
                <a:avLst/>
              </a:prstGeom>
              <a:gradFill>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2</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6690" y="8103"/>
                <a:ext cx="966" cy="967"/>
              </a:xfrm>
              <a:prstGeom prst="rect">
                <a:avLst/>
              </a:prstGeom>
              <a:gradFill>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4</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3" name="Rectangle 15"/>
              <p:cNvSpPr>
                <a:spLocks noChangeArrowheads="1"/>
              </p:cNvSpPr>
              <p:nvPr/>
            </p:nvSpPr>
            <p:spPr bwMode="auto">
              <a:xfrm>
                <a:off x="5086" y="8103"/>
                <a:ext cx="966" cy="967"/>
              </a:xfrm>
              <a:prstGeom prst="rect">
                <a:avLst/>
              </a:prstGeom>
              <a:gradFill>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3</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4" name="Rectangle 16"/>
              <p:cNvSpPr>
                <a:spLocks noChangeArrowheads="1"/>
              </p:cNvSpPr>
              <p:nvPr/>
            </p:nvSpPr>
            <p:spPr bwMode="auto">
              <a:xfrm>
                <a:off x="8437" y="8103"/>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5</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5" name="Rectangle 17"/>
              <p:cNvSpPr>
                <a:spLocks noChangeArrowheads="1"/>
              </p:cNvSpPr>
              <p:nvPr/>
            </p:nvSpPr>
            <p:spPr bwMode="auto">
              <a:xfrm>
                <a:off x="10076" y="8103"/>
                <a:ext cx="966" cy="967"/>
              </a:xfrm>
              <a:prstGeom prst="rect">
                <a:avLst/>
              </a:prstGeom>
              <a:gradFill>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6</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6" name="Rectangle 18"/>
              <p:cNvSpPr>
                <a:spLocks noChangeArrowheads="1"/>
              </p:cNvSpPr>
              <p:nvPr/>
            </p:nvSpPr>
            <p:spPr bwMode="auto">
              <a:xfrm>
                <a:off x="13366" y="8103"/>
                <a:ext cx="966" cy="967"/>
              </a:xfrm>
              <a:prstGeom prst="rect">
                <a:avLst/>
              </a:prstGeom>
              <a:gradFill>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8</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7" name="Rectangle 19"/>
              <p:cNvSpPr>
                <a:spLocks noChangeArrowheads="1"/>
              </p:cNvSpPr>
              <p:nvPr/>
            </p:nvSpPr>
            <p:spPr bwMode="auto">
              <a:xfrm>
                <a:off x="11762" y="8103"/>
                <a:ext cx="966" cy="967"/>
              </a:xfrm>
              <a:prstGeom prst="rect">
                <a:avLst/>
              </a:prstGeom>
              <a:gradFill>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7</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068" name="AutoShape 20"/>
              <p:cNvCxnSpPr>
                <a:cxnSpLocks noChangeShapeType="1"/>
              </p:cNvCxnSpPr>
              <p:nvPr/>
            </p:nvCxnSpPr>
            <p:spPr bwMode="auto">
              <a:xfrm flipV="1">
                <a:off x="2160" y="9235"/>
                <a:ext cx="0" cy="705"/>
              </a:xfrm>
              <a:prstGeom prst="straightConnector1">
                <a:avLst/>
              </a:prstGeom>
              <a:noFill/>
              <a:ln w="9525">
                <a:solidFill>
                  <a:srgbClr val="000000"/>
                </a:solidFill>
                <a:round/>
                <a:headEnd/>
                <a:tailEnd type="triangle" w="med" len="med"/>
              </a:ln>
            </p:spPr>
          </p:cxnSp>
          <p:cxnSp>
            <p:nvCxnSpPr>
              <p:cNvPr id="2069" name="AutoShape 21"/>
              <p:cNvCxnSpPr>
                <a:cxnSpLocks noChangeShapeType="1"/>
              </p:cNvCxnSpPr>
              <p:nvPr/>
            </p:nvCxnSpPr>
            <p:spPr bwMode="auto">
              <a:xfrm flipV="1">
                <a:off x="3909" y="9235"/>
                <a:ext cx="0" cy="705"/>
              </a:xfrm>
              <a:prstGeom prst="straightConnector1">
                <a:avLst/>
              </a:prstGeom>
              <a:noFill/>
              <a:ln w="9525">
                <a:solidFill>
                  <a:srgbClr val="000000"/>
                </a:solidFill>
                <a:round/>
                <a:headEnd/>
                <a:tailEnd type="triangle" w="med" len="med"/>
              </a:ln>
            </p:spPr>
          </p:cxnSp>
          <p:cxnSp>
            <p:nvCxnSpPr>
              <p:cNvPr id="2070" name="AutoShape 22"/>
              <p:cNvCxnSpPr>
                <a:cxnSpLocks noChangeShapeType="1"/>
              </p:cNvCxnSpPr>
              <p:nvPr/>
            </p:nvCxnSpPr>
            <p:spPr bwMode="auto">
              <a:xfrm flipV="1">
                <a:off x="5581" y="9235"/>
                <a:ext cx="0" cy="705"/>
              </a:xfrm>
              <a:prstGeom prst="straightConnector1">
                <a:avLst/>
              </a:prstGeom>
              <a:noFill/>
              <a:ln w="9525">
                <a:solidFill>
                  <a:srgbClr val="000000"/>
                </a:solidFill>
                <a:round/>
                <a:headEnd/>
                <a:tailEnd type="triangle" w="med" len="med"/>
              </a:ln>
            </p:spPr>
          </p:cxnSp>
          <p:cxnSp>
            <p:nvCxnSpPr>
              <p:cNvPr id="2071" name="AutoShape 23"/>
              <p:cNvCxnSpPr>
                <a:cxnSpLocks noChangeShapeType="1"/>
              </p:cNvCxnSpPr>
              <p:nvPr/>
            </p:nvCxnSpPr>
            <p:spPr bwMode="auto">
              <a:xfrm flipV="1">
                <a:off x="7303" y="9235"/>
                <a:ext cx="0" cy="705"/>
              </a:xfrm>
              <a:prstGeom prst="straightConnector1">
                <a:avLst/>
              </a:prstGeom>
              <a:noFill/>
              <a:ln w="9525">
                <a:solidFill>
                  <a:srgbClr val="000000"/>
                </a:solidFill>
                <a:round/>
                <a:headEnd/>
                <a:tailEnd type="triangle" w="med" len="med"/>
              </a:ln>
            </p:spPr>
          </p:cxnSp>
          <p:cxnSp>
            <p:nvCxnSpPr>
              <p:cNvPr id="2072" name="AutoShape 24"/>
              <p:cNvCxnSpPr>
                <a:cxnSpLocks noChangeShapeType="1"/>
              </p:cNvCxnSpPr>
              <p:nvPr/>
            </p:nvCxnSpPr>
            <p:spPr bwMode="auto">
              <a:xfrm flipV="1">
                <a:off x="8878" y="9235"/>
                <a:ext cx="0" cy="705"/>
              </a:xfrm>
              <a:prstGeom prst="straightConnector1">
                <a:avLst/>
              </a:prstGeom>
              <a:noFill/>
              <a:ln w="9525">
                <a:solidFill>
                  <a:srgbClr val="000000"/>
                </a:solidFill>
                <a:round/>
                <a:headEnd/>
                <a:tailEnd type="triangle" w="med" len="med"/>
              </a:ln>
            </p:spPr>
          </p:cxnSp>
          <p:cxnSp>
            <p:nvCxnSpPr>
              <p:cNvPr id="2073" name="AutoShape 25"/>
              <p:cNvCxnSpPr>
                <a:cxnSpLocks noChangeShapeType="1"/>
              </p:cNvCxnSpPr>
              <p:nvPr/>
            </p:nvCxnSpPr>
            <p:spPr bwMode="auto">
              <a:xfrm flipV="1">
                <a:off x="10627" y="9235"/>
                <a:ext cx="0" cy="705"/>
              </a:xfrm>
              <a:prstGeom prst="straightConnector1">
                <a:avLst/>
              </a:prstGeom>
              <a:noFill/>
              <a:ln w="9525">
                <a:solidFill>
                  <a:srgbClr val="000000"/>
                </a:solidFill>
                <a:round/>
                <a:headEnd/>
                <a:tailEnd type="triangle" w="med" len="med"/>
              </a:ln>
            </p:spPr>
          </p:cxnSp>
          <p:cxnSp>
            <p:nvCxnSpPr>
              <p:cNvPr id="2074" name="AutoShape 26"/>
              <p:cNvCxnSpPr>
                <a:cxnSpLocks noChangeShapeType="1"/>
              </p:cNvCxnSpPr>
              <p:nvPr/>
            </p:nvCxnSpPr>
            <p:spPr bwMode="auto">
              <a:xfrm flipV="1">
                <a:off x="12299" y="9235"/>
                <a:ext cx="0" cy="705"/>
              </a:xfrm>
              <a:prstGeom prst="straightConnector1">
                <a:avLst/>
              </a:prstGeom>
              <a:noFill/>
              <a:ln w="9525">
                <a:solidFill>
                  <a:srgbClr val="000000"/>
                </a:solidFill>
                <a:round/>
                <a:headEnd/>
                <a:tailEnd type="triangle" w="med" len="med"/>
              </a:ln>
            </p:spPr>
          </p:cxnSp>
          <p:cxnSp>
            <p:nvCxnSpPr>
              <p:cNvPr id="2075" name="AutoShape 27"/>
              <p:cNvCxnSpPr>
                <a:cxnSpLocks noChangeShapeType="1"/>
              </p:cNvCxnSpPr>
              <p:nvPr/>
            </p:nvCxnSpPr>
            <p:spPr bwMode="auto">
              <a:xfrm flipV="1">
                <a:off x="13827" y="9235"/>
                <a:ext cx="0" cy="705"/>
              </a:xfrm>
              <a:prstGeom prst="straightConnector1">
                <a:avLst/>
              </a:prstGeom>
              <a:noFill/>
              <a:ln w="9525">
                <a:solidFill>
                  <a:srgbClr val="000000"/>
                </a:solidFill>
                <a:round/>
                <a:headEnd/>
                <a:tailEnd type="triangle" w="med" len="med"/>
              </a:ln>
            </p:spPr>
          </p:cxnSp>
          <p:sp>
            <p:nvSpPr>
              <p:cNvPr id="2076" name="Rectangle 28"/>
              <p:cNvSpPr>
                <a:spLocks noChangeArrowheads="1"/>
              </p:cNvSpPr>
              <p:nvPr/>
            </p:nvSpPr>
            <p:spPr bwMode="auto">
              <a:xfrm>
                <a:off x="2727" y="5973"/>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12</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77" name="Rectangle 29"/>
              <p:cNvSpPr>
                <a:spLocks noChangeArrowheads="1"/>
              </p:cNvSpPr>
              <p:nvPr/>
            </p:nvSpPr>
            <p:spPr bwMode="auto">
              <a:xfrm>
                <a:off x="9185" y="6061"/>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56</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78" name="Rectangle 30"/>
              <p:cNvSpPr>
                <a:spLocks noChangeArrowheads="1"/>
              </p:cNvSpPr>
              <p:nvPr/>
            </p:nvSpPr>
            <p:spPr bwMode="auto">
              <a:xfrm>
                <a:off x="5849" y="5973"/>
                <a:ext cx="966"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34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79" name="Rectangle 31"/>
              <p:cNvSpPr>
                <a:spLocks noChangeArrowheads="1"/>
              </p:cNvSpPr>
              <p:nvPr/>
            </p:nvSpPr>
            <p:spPr bwMode="auto">
              <a:xfrm>
                <a:off x="12568" y="6061"/>
                <a:ext cx="966"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smtClean="0">
                    <a:ln>
                      <a:noFill/>
                    </a:ln>
                    <a:solidFill>
                      <a:schemeClr val="tx1"/>
                    </a:solidFill>
                    <a:effectLst/>
                    <a:latin typeface="Times New Roman" pitchFamily="18" charset="0"/>
                    <a:cs typeface="Arial" pitchFamily="34" charset="0"/>
                  </a:rPr>
                  <a:t/>
                </a:r>
                <a:br>
                  <a:rPr kumimoji="0" lang="es-ES" sz="1100" b="0" i="0" u="none" strike="noStrike" cap="none" normalizeH="0" baseline="0" dirty="0" smtClean="0">
                    <a:ln>
                      <a:noFill/>
                    </a:ln>
                    <a:solidFill>
                      <a:schemeClr val="tx1"/>
                    </a:solidFill>
                    <a:effectLst/>
                    <a:latin typeface="Times New Roman" pitchFamily="18" charset="0"/>
                    <a:cs typeface="Arial" pitchFamily="34" charset="0"/>
                  </a:rPr>
                </a:br>
                <a:r>
                  <a:rPr kumimoji="0" lang="es-ES" sz="1800" b="1" i="0" u="none" strike="noStrike" cap="none" normalizeH="0" baseline="0" dirty="0" smtClean="0">
                    <a:ln>
                      <a:noFill/>
                    </a:ln>
                    <a:solidFill>
                      <a:schemeClr val="tx1"/>
                    </a:solidFill>
                    <a:effectLst/>
                    <a:latin typeface="Calibri" pitchFamily="34" charset="0"/>
                    <a:cs typeface="Arial" pitchFamily="34" charset="0"/>
                  </a:rPr>
                  <a:t>H</a:t>
                </a:r>
                <a:r>
                  <a:rPr kumimoji="0" lang="es-ES" sz="1800" b="1" i="0" u="none" strike="noStrike" cap="none" normalizeH="0" baseline="-25000" dirty="0" smtClean="0">
                    <a:ln>
                      <a:noFill/>
                    </a:ln>
                    <a:solidFill>
                      <a:schemeClr val="tx1"/>
                    </a:solidFill>
                    <a:effectLst/>
                    <a:latin typeface="Calibri" pitchFamily="34" charset="0"/>
                    <a:cs typeface="Arial" pitchFamily="34" charset="0"/>
                  </a:rPr>
                  <a:t>78</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080" name="AutoShape 32"/>
              <p:cNvCxnSpPr>
                <a:cxnSpLocks noChangeShapeType="1"/>
              </p:cNvCxnSpPr>
              <p:nvPr/>
            </p:nvCxnSpPr>
            <p:spPr bwMode="auto">
              <a:xfrm flipV="1">
                <a:off x="2263" y="7163"/>
                <a:ext cx="780" cy="798"/>
              </a:xfrm>
              <a:prstGeom prst="straightConnector1">
                <a:avLst/>
              </a:prstGeom>
              <a:noFill/>
              <a:ln w="9525">
                <a:solidFill>
                  <a:srgbClr val="000000"/>
                </a:solidFill>
                <a:round/>
                <a:headEnd/>
                <a:tailEnd type="triangle" w="med" len="med"/>
              </a:ln>
            </p:spPr>
          </p:cxnSp>
          <p:cxnSp>
            <p:nvCxnSpPr>
              <p:cNvPr id="2081" name="AutoShape 33"/>
              <p:cNvCxnSpPr>
                <a:cxnSpLocks noChangeShapeType="1"/>
              </p:cNvCxnSpPr>
              <p:nvPr/>
            </p:nvCxnSpPr>
            <p:spPr bwMode="auto">
              <a:xfrm flipV="1">
                <a:off x="5378" y="7163"/>
                <a:ext cx="780" cy="798"/>
              </a:xfrm>
              <a:prstGeom prst="straightConnector1">
                <a:avLst/>
              </a:prstGeom>
              <a:noFill/>
              <a:ln w="9525">
                <a:solidFill>
                  <a:srgbClr val="000000"/>
                </a:solidFill>
                <a:round/>
                <a:headEnd/>
                <a:tailEnd type="triangle" w="med" len="med"/>
              </a:ln>
            </p:spPr>
          </p:cxnSp>
          <p:cxnSp>
            <p:nvCxnSpPr>
              <p:cNvPr id="2082" name="AutoShape 34"/>
              <p:cNvCxnSpPr>
                <a:cxnSpLocks noChangeShapeType="1"/>
              </p:cNvCxnSpPr>
              <p:nvPr/>
            </p:nvCxnSpPr>
            <p:spPr bwMode="auto">
              <a:xfrm flipV="1">
                <a:off x="12185" y="7163"/>
                <a:ext cx="780" cy="798"/>
              </a:xfrm>
              <a:prstGeom prst="straightConnector1">
                <a:avLst/>
              </a:prstGeom>
              <a:noFill/>
              <a:ln w="9525">
                <a:solidFill>
                  <a:srgbClr val="000000"/>
                </a:solidFill>
                <a:round/>
                <a:headEnd/>
                <a:tailEnd type="triangle" w="med" len="med"/>
              </a:ln>
            </p:spPr>
          </p:cxnSp>
          <p:cxnSp>
            <p:nvCxnSpPr>
              <p:cNvPr id="2083" name="AutoShape 35"/>
              <p:cNvCxnSpPr>
                <a:cxnSpLocks noChangeShapeType="1"/>
              </p:cNvCxnSpPr>
              <p:nvPr/>
            </p:nvCxnSpPr>
            <p:spPr bwMode="auto">
              <a:xfrm flipV="1">
                <a:off x="8805" y="7163"/>
                <a:ext cx="780" cy="798"/>
              </a:xfrm>
              <a:prstGeom prst="straightConnector1">
                <a:avLst/>
              </a:prstGeom>
              <a:noFill/>
              <a:ln w="9525">
                <a:solidFill>
                  <a:srgbClr val="000000"/>
                </a:solidFill>
                <a:round/>
                <a:headEnd/>
                <a:tailEnd type="triangle" w="med" len="med"/>
              </a:ln>
            </p:spPr>
          </p:cxnSp>
          <p:cxnSp>
            <p:nvCxnSpPr>
              <p:cNvPr id="2084" name="AutoShape 36"/>
              <p:cNvCxnSpPr>
                <a:cxnSpLocks noChangeShapeType="1"/>
              </p:cNvCxnSpPr>
              <p:nvPr/>
            </p:nvCxnSpPr>
            <p:spPr bwMode="auto">
              <a:xfrm flipH="1" flipV="1">
                <a:off x="3322" y="7163"/>
                <a:ext cx="498" cy="798"/>
              </a:xfrm>
              <a:prstGeom prst="straightConnector1">
                <a:avLst/>
              </a:prstGeom>
              <a:noFill/>
              <a:ln w="9525">
                <a:solidFill>
                  <a:srgbClr val="000000"/>
                </a:solidFill>
                <a:round/>
                <a:headEnd/>
                <a:tailEnd type="triangle" w="med" len="med"/>
              </a:ln>
            </p:spPr>
          </p:cxnSp>
          <p:cxnSp>
            <p:nvCxnSpPr>
              <p:cNvPr id="2085" name="AutoShape 37"/>
              <p:cNvCxnSpPr>
                <a:cxnSpLocks noChangeShapeType="1"/>
              </p:cNvCxnSpPr>
              <p:nvPr/>
            </p:nvCxnSpPr>
            <p:spPr bwMode="auto">
              <a:xfrm flipH="1" flipV="1">
                <a:off x="6516" y="7163"/>
                <a:ext cx="498" cy="798"/>
              </a:xfrm>
              <a:prstGeom prst="straightConnector1">
                <a:avLst/>
              </a:prstGeom>
              <a:noFill/>
              <a:ln w="9525">
                <a:solidFill>
                  <a:srgbClr val="000000"/>
                </a:solidFill>
                <a:round/>
                <a:headEnd/>
                <a:tailEnd type="triangle" w="med" len="med"/>
              </a:ln>
            </p:spPr>
          </p:cxnSp>
          <p:cxnSp>
            <p:nvCxnSpPr>
              <p:cNvPr id="2086" name="AutoShape 38"/>
              <p:cNvCxnSpPr>
                <a:cxnSpLocks noChangeShapeType="1"/>
              </p:cNvCxnSpPr>
              <p:nvPr/>
            </p:nvCxnSpPr>
            <p:spPr bwMode="auto">
              <a:xfrm flipH="1" flipV="1">
                <a:off x="13170" y="7163"/>
                <a:ext cx="498" cy="798"/>
              </a:xfrm>
              <a:prstGeom prst="straightConnector1">
                <a:avLst/>
              </a:prstGeom>
              <a:noFill/>
              <a:ln w="9525">
                <a:solidFill>
                  <a:srgbClr val="000000"/>
                </a:solidFill>
                <a:round/>
                <a:headEnd/>
                <a:tailEnd type="triangle" w="med" len="med"/>
              </a:ln>
            </p:spPr>
          </p:cxnSp>
          <p:cxnSp>
            <p:nvCxnSpPr>
              <p:cNvPr id="2087" name="AutoShape 39"/>
              <p:cNvCxnSpPr>
                <a:cxnSpLocks noChangeShapeType="1"/>
              </p:cNvCxnSpPr>
              <p:nvPr/>
            </p:nvCxnSpPr>
            <p:spPr bwMode="auto">
              <a:xfrm flipH="1" flipV="1">
                <a:off x="9908" y="7163"/>
                <a:ext cx="498" cy="798"/>
              </a:xfrm>
              <a:prstGeom prst="straightConnector1">
                <a:avLst/>
              </a:prstGeom>
              <a:noFill/>
              <a:ln w="9525">
                <a:solidFill>
                  <a:srgbClr val="000000"/>
                </a:solidFill>
                <a:round/>
                <a:headEnd/>
                <a:tailEnd type="triangle" w="med" len="med"/>
              </a:ln>
            </p:spPr>
          </p:cxnSp>
          <p:sp>
            <p:nvSpPr>
              <p:cNvPr id="2088" name="Rectangle 40"/>
              <p:cNvSpPr>
                <a:spLocks noChangeArrowheads="1"/>
              </p:cNvSpPr>
              <p:nvPr/>
            </p:nvSpPr>
            <p:spPr bwMode="auto">
              <a:xfrm>
                <a:off x="4247" y="3850"/>
                <a:ext cx="1464" cy="967"/>
              </a:xfrm>
              <a:prstGeom prst="rect">
                <a:avLst/>
              </a:prstGeom>
              <a:solidFill>
                <a:srgbClr val="92D050"/>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1234</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089" name="Rectangle 41"/>
              <p:cNvSpPr>
                <a:spLocks noChangeArrowheads="1"/>
              </p:cNvSpPr>
              <p:nvPr/>
            </p:nvSpPr>
            <p:spPr bwMode="auto">
              <a:xfrm>
                <a:off x="10835" y="3703"/>
                <a:ext cx="1464" cy="967"/>
              </a:xfrm>
              <a:prstGeom prst="rect">
                <a:avLst/>
              </a:prstGeom>
              <a:solidFill>
                <a:srgbClr val="FFFFFF"/>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5678</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2090" name="AutoShape 42"/>
              <p:cNvCxnSpPr>
                <a:cxnSpLocks noChangeShapeType="1"/>
              </p:cNvCxnSpPr>
              <p:nvPr/>
            </p:nvCxnSpPr>
            <p:spPr bwMode="auto">
              <a:xfrm flipV="1">
                <a:off x="3719" y="4984"/>
                <a:ext cx="647" cy="747"/>
              </a:xfrm>
              <a:prstGeom prst="straightConnector1">
                <a:avLst/>
              </a:prstGeom>
              <a:noFill/>
              <a:ln w="9525">
                <a:solidFill>
                  <a:srgbClr val="000000"/>
                </a:solidFill>
                <a:round/>
                <a:headEnd/>
                <a:tailEnd type="triangle" w="med" len="med"/>
              </a:ln>
            </p:spPr>
          </p:cxnSp>
          <p:cxnSp>
            <p:nvCxnSpPr>
              <p:cNvPr id="2091" name="AutoShape 43"/>
              <p:cNvCxnSpPr>
                <a:cxnSpLocks noChangeShapeType="1"/>
              </p:cNvCxnSpPr>
              <p:nvPr/>
            </p:nvCxnSpPr>
            <p:spPr bwMode="auto">
              <a:xfrm flipV="1">
                <a:off x="10076" y="4766"/>
                <a:ext cx="966" cy="965"/>
              </a:xfrm>
              <a:prstGeom prst="straightConnector1">
                <a:avLst/>
              </a:prstGeom>
              <a:noFill/>
              <a:ln w="9525">
                <a:solidFill>
                  <a:srgbClr val="000000"/>
                </a:solidFill>
                <a:round/>
                <a:headEnd/>
                <a:tailEnd type="triangle" w="med" len="med"/>
              </a:ln>
            </p:spPr>
          </p:cxnSp>
          <p:cxnSp>
            <p:nvCxnSpPr>
              <p:cNvPr id="2092" name="AutoShape 44"/>
              <p:cNvCxnSpPr>
                <a:cxnSpLocks noChangeShapeType="1"/>
              </p:cNvCxnSpPr>
              <p:nvPr/>
            </p:nvCxnSpPr>
            <p:spPr bwMode="auto">
              <a:xfrm flipH="1" flipV="1">
                <a:off x="11762" y="4766"/>
                <a:ext cx="744" cy="965"/>
              </a:xfrm>
              <a:prstGeom prst="straightConnector1">
                <a:avLst/>
              </a:prstGeom>
              <a:noFill/>
              <a:ln w="9525">
                <a:solidFill>
                  <a:srgbClr val="000000"/>
                </a:solidFill>
                <a:round/>
                <a:headEnd/>
                <a:tailEnd type="triangle" w="med" len="med"/>
              </a:ln>
            </p:spPr>
          </p:cxnSp>
          <p:cxnSp>
            <p:nvCxnSpPr>
              <p:cNvPr id="2093" name="AutoShape 45"/>
              <p:cNvCxnSpPr>
                <a:cxnSpLocks noChangeShapeType="1"/>
              </p:cNvCxnSpPr>
              <p:nvPr/>
            </p:nvCxnSpPr>
            <p:spPr bwMode="auto">
              <a:xfrm flipH="1" flipV="1">
                <a:off x="5554" y="4893"/>
                <a:ext cx="498" cy="745"/>
              </a:xfrm>
              <a:prstGeom prst="straightConnector1">
                <a:avLst/>
              </a:prstGeom>
              <a:noFill/>
              <a:ln w="9525">
                <a:solidFill>
                  <a:srgbClr val="000000"/>
                </a:solidFill>
                <a:round/>
                <a:headEnd/>
                <a:tailEnd type="triangle" w="med" len="med"/>
              </a:ln>
            </p:spPr>
          </p:cxnSp>
          <p:sp>
            <p:nvSpPr>
              <p:cNvPr id="2094" name="Rectangle 46"/>
              <p:cNvSpPr>
                <a:spLocks noChangeArrowheads="1"/>
              </p:cNvSpPr>
              <p:nvPr/>
            </p:nvSpPr>
            <p:spPr bwMode="auto">
              <a:xfrm>
                <a:off x="7567" y="1793"/>
                <a:ext cx="1836" cy="1557"/>
              </a:xfrm>
              <a:prstGeom prst="rect">
                <a:avLst/>
              </a:prstGeom>
              <a:gradFill rotWithShape="0">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smtClean="0">
                    <a:ln>
                      <a:noFill/>
                    </a:ln>
                    <a:solidFill>
                      <a:schemeClr val="tx1"/>
                    </a:solidFill>
                    <a:effectLst/>
                    <a:latin typeface="Times New Roman" pitchFamily="18" charset="0"/>
                    <a:cs typeface="Arial" pitchFamily="34" charset="0"/>
                  </a:rPr>
                  <a:t/>
                </a:r>
                <a:br>
                  <a:rPr kumimoji="0" lang="es-ES" sz="1100" b="0" i="0" u="none" strike="noStrike" cap="none" normalizeH="0" baseline="0" smtClean="0">
                    <a:ln>
                      <a:noFill/>
                    </a:ln>
                    <a:solidFill>
                      <a:schemeClr val="tx1"/>
                    </a:solidFill>
                    <a:effectLst/>
                    <a:latin typeface="Times New Roman" pitchFamily="18" charset="0"/>
                    <a:cs typeface="Arial" pitchFamily="34" charset="0"/>
                  </a:rPr>
                </a:br>
                <a:r>
                  <a:rPr kumimoji="0" lang="es-ES" sz="1800" b="1" i="0" u="none" strike="noStrike" cap="none" normalizeH="0" baseline="0" smtClean="0">
                    <a:ln>
                      <a:noFill/>
                    </a:ln>
                    <a:solidFill>
                      <a:schemeClr val="tx1"/>
                    </a:solidFill>
                    <a:effectLst/>
                    <a:latin typeface="Calibri" pitchFamily="34" charset="0"/>
                    <a:cs typeface="Arial" pitchFamily="34" charset="0"/>
                  </a:rPr>
                  <a:t>H</a:t>
                </a:r>
                <a:r>
                  <a:rPr kumimoji="0" lang="es-ES" sz="1800" b="1" i="0" u="none" strike="noStrike" cap="none" normalizeH="0" baseline="-25000" smtClean="0">
                    <a:ln>
                      <a:noFill/>
                    </a:ln>
                    <a:solidFill>
                      <a:schemeClr val="tx1"/>
                    </a:solidFill>
                    <a:effectLst/>
                    <a:latin typeface="Calibri" pitchFamily="34" charset="0"/>
                    <a:cs typeface="Arial" pitchFamily="34" charset="0"/>
                  </a:rPr>
                  <a:t>12345678</a:t>
                </a:r>
                <a:br>
                  <a:rPr kumimoji="0" lang="es-ES" sz="1800" b="1" i="0" u="none" strike="noStrike" cap="none" normalizeH="0" baseline="-25000" smtClean="0">
                    <a:ln>
                      <a:noFill/>
                    </a:ln>
                    <a:solidFill>
                      <a:schemeClr val="tx1"/>
                    </a:solidFill>
                    <a:effectLst/>
                    <a:latin typeface="Calibri" pitchFamily="34" charset="0"/>
                    <a:cs typeface="Arial" pitchFamily="34" charset="0"/>
                  </a:rPr>
                </a:br>
                <a:r>
                  <a:rPr kumimoji="0" lang="es-ES" sz="1800" b="1" i="0" u="none" strike="noStrike" cap="none" normalizeH="0" baseline="-25000" smtClean="0">
                    <a:ln>
                      <a:noFill/>
                    </a:ln>
                    <a:solidFill>
                      <a:schemeClr val="tx1"/>
                    </a:solidFill>
                    <a:effectLst/>
                    <a:latin typeface="Calibri" pitchFamily="34" charset="0"/>
                    <a:cs typeface="Arial" pitchFamily="34" charset="0"/>
                  </a:rPr>
                  <a:t>Merkle root</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2095" name="AutoShape 47"/>
              <p:cNvCxnSpPr>
                <a:cxnSpLocks noChangeShapeType="1"/>
              </p:cNvCxnSpPr>
              <p:nvPr/>
            </p:nvCxnSpPr>
            <p:spPr bwMode="auto">
              <a:xfrm flipV="1">
                <a:off x="5876" y="3247"/>
                <a:ext cx="1706" cy="603"/>
              </a:xfrm>
              <a:prstGeom prst="straightConnector1">
                <a:avLst/>
              </a:prstGeom>
              <a:noFill/>
              <a:ln w="9525">
                <a:solidFill>
                  <a:srgbClr val="000000"/>
                </a:solidFill>
                <a:round/>
                <a:headEnd/>
                <a:tailEnd type="triangle" w="med" len="med"/>
              </a:ln>
            </p:spPr>
          </p:cxnSp>
          <p:cxnSp>
            <p:nvCxnSpPr>
              <p:cNvPr id="2096" name="AutoShape 48"/>
              <p:cNvCxnSpPr>
                <a:cxnSpLocks noChangeShapeType="1"/>
              </p:cNvCxnSpPr>
              <p:nvPr/>
            </p:nvCxnSpPr>
            <p:spPr bwMode="auto">
              <a:xfrm flipH="1" flipV="1">
                <a:off x="9403" y="3350"/>
                <a:ext cx="1453" cy="588"/>
              </a:xfrm>
              <a:prstGeom prst="straightConnector1">
                <a:avLst/>
              </a:prstGeom>
              <a:noFill/>
              <a:ln w="9525">
                <a:solidFill>
                  <a:srgbClr val="000000"/>
                </a:solidFill>
                <a:round/>
                <a:headEnd/>
                <a:tailEnd type="triangle" w="med" len="med"/>
              </a:ln>
            </p:spPr>
          </p:cxnSp>
        </p:grpSp>
        <p:sp>
          <p:nvSpPr>
            <p:cNvPr id="2097" name="Text Box 49"/>
            <p:cNvSpPr txBox="1">
              <a:spLocks noChangeArrowheads="1"/>
            </p:cNvSpPr>
            <p:nvPr/>
          </p:nvSpPr>
          <p:spPr bwMode="auto">
            <a:xfrm>
              <a:off x="549" y="103"/>
              <a:ext cx="5115" cy="4778"/>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400" b="1" i="0" u="none" strike="noStrike" cap="none" normalizeH="0" baseline="0" dirty="0" smtClean="0">
                  <a:ln>
                    <a:noFill/>
                  </a:ln>
                  <a:solidFill>
                    <a:schemeClr val="tx1"/>
                  </a:solidFill>
                  <a:effectLst/>
                  <a:latin typeface="Calibri" pitchFamily="34" charset="0"/>
                  <a:cs typeface="Arial" pitchFamily="34" charset="0"/>
                </a:rPr>
                <a:t>Supongamos que buscamos la T</a:t>
              </a:r>
              <a:r>
                <a:rPr kumimoji="0" lang="es-ES" sz="1400" b="1" i="0" u="none" strike="noStrike" cap="none" normalizeH="0" baseline="-25000" dirty="0" smtClean="0">
                  <a:ln>
                    <a:noFill/>
                  </a:ln>
                  <a:solidFill>
                    <a:schemeClr val="tx1"/>
                  </a:solidFill>
                  <a:effectLst/>
                  <a:latin typeface="Calibri" pitchFamily="34" charset="0"/>
                  <a:cs typeface="Arial" pitchFamily="34" charset="0"/>
                </a:rPr>
                <a:t>6</a:t>
              </a:r>
              <a:r>
                <a:rPr kumimoji="0" lang="es-ES" sz="1400" b="1" i="0" u="none" strike="noStrike" cap="none" normalizeH="0" baseline="0" dirty="0" smtClean="0">
                  <a:ln>
                    <a:noFill/>
                  </a:ln>
                  <a:solidFill>
                    <a:schemeClr val="tx1"/>
                  </a:solidFill>
                  <a:effectLst/>
                  <a:latin typeface="Calibri" pitchFamily="34" charset="0"/>
                  <a:cs typeface="Arial" pitchFamily="34" charset="0"/>
                </a:rPr>
                <a:t> y queremos comprobar si es correcta. Un Nodo le ha de dar la Merkle Proof que son los nodos con la estrella. Se comprobará que la Merkle root que tiene guardada en la cabecera del Bloque, es igual a la Merkle root que salga en esta comprobación de hashes de los nodos.</a:t>
              </a:r>
              <a:br>
                <a:rPr kumimoji="0" lang="es-ES" sz="1400" b="1" i="0" u="none" strike="noStrike" cap="none" normalizeH="0" baseline="0" dirty="0" smtClean="0">
                  <a:ln>
                    <a:noFill/>
                  </a:ln>
                  <a:solidFill>
                    <a:schemeClr val="tx1"/>
                  </a:solidFill>
                  <a:effectLst/>
                  <a:latin typeface="Calibri" pitchFamily="34" charset="0"/>
                  <a:cs typeface="Arial" pitchFamily="34" charset="0"/>
                </a:rPr>
              </a:br>
              <a:r>
                <a:rPr kumimoji="0" lang="es-ES" sz="1400" b="1" i="0" u="none" strike="noStrike" cap="none" normalizeH="0" baseline="0" dirty="0" smtClean="0">
                  <a:ln>
                    <a:noFill/>
                  </a:ln>
                  <a:solidFill>
                    <a:schemeClr val="tx1"/>
                  </a:solidFill>
                  <a:effectLst/>
                  <a:latin typeface="Calibri" pitchFamily="34" charset="0"/>
                  <a:cs typeface="Arial" pitchFamily="34" charset="0"/>
                </a:rPr>
                <a:t>Le daremos los T6 y los </a:t>
              </a:r>
              <a:r>
                <a:rPr kumimoji="0" lang="es-ES" sz="1400" b="1" i="0" u="none" strike="noStrike" cap="none" normalizeH="0" baseline="0" dirty="0" smtClean="0">
                  <a:ln>
                    <a:noFill/>
                  </a:ln>
                  <a:solidFill>
                    <a:schemeClr val="tx1"/>
                  </a:solidFill>
                  <a:effectLst/>
                  <a:latin typeface="Calibri" pitchFamily="34" charset="0"/>
                  <a:cs typeface="Arial" pitchFamily="34" charset="0"/>
                </a:rPr>
                <a:t>hashes de color verde </a:t>
              </a:r>
              <a:r>
                <a:rPr kumimoji="0" lang="es-ES" sz="1400" b="1" i="0" u="none" strike="noStrike" cap="none" normalizeH="0" baseline="0" dirty="0" smtClean="0">
                  <a:ln>
                    <a:noFill/>
                  </a:ln>
                  <a:solidFill>
                    <a:schemeClr val="tx1"/>
                  </a:solidFill>
                  <a:effectLst/>
                  <a:latin typeface="Calibri" pitchFamily="34" charset="0"/>
                  <a:cs typeface="Arial" pitchFamily="34" charset="0"/>
                </a:rPr>
                <a:t>que están con la estrella.  No necesita nada más. Este arbolito recortado se le llama  la Merkle Proof.</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98" name="AutoShape 50"/>
            <p:cNvSpPr>
              <a:spLocks noChangeArrowheads="1"/>
            </p:cNvSpPr>
            <p:nvPr/>
          </p:nvSpPr>
          <p:spPr bwMode="auto">
            <a:xfrm>
              <a:off x="15071" y="4969"/>
              <a:ext cx="479" cy="328"/>
            </a:xfrm>
            <a:prstGeom prst="star5">
              <a:avLst/>
            </a:prstGeom>
            <a:solidFill>
              <a:srgbClr val="F79646"/>
            </a:solidFill>
            <a:ln w="38100">
              <a:solidFill>
                <a:srgbClr val="F2F2F2"/>
              </a:solidFill>
              <a:miter lim="800000"/>
              <a:headEnd/>
              <a:tailEnd/>
            </a:ln>
            <a:effectLst>
              <a:outerShdw dist="28398" dir="3806097" algn="ctr" rotWithShape="0">
                <a:srgbClr val="974706">
                  <a:alpha val="50000"/>
                </a:srgbClr>
              </a:outerShdw>
            </a:effectLst>
          </p:spPr>
          <p:txBody>
            <a:bodyPr vert="horz" wrap="square" lIns="91440" tIns="45720" rIns="91440" bIns="45720" numCol="1" anchor="t" anchorCtr="0" compatLnSpc="1">
              <a:prstTxWarp prst="textNoShape">
                <a:avLst/>
              </a:prstTxWarp>
            </a:bodyPr>
            <a:lstStyle/>
            <a:p>
              <a:endParaRPr lang="es-ES"/>
            </a:p>
          </p:txBody>
        </p:sp>
        <p:sp>
          <p:nvSpPr>
            <p:cNvPr id="2099" name="AutoShape 51"/>
            <p:cNvSpPr>
              <a:spLocks noChangeArrowheads="1"/>
            </p:cNvSpPr>
            <p:nvPr/>
          </p:nvSpPr>
          <p:spPr bwMode="auto">
            <a:xfrm>
              <a:off x="10970" y="7011"/>
              <a:ext cx="479" cy="328"/>
            </a:xfrm>
            <a:prstGeom prst="star5">
              <a:avLst/>
            </a:prstGeom>
            <a:solidFill>
              <a:srgbClr val="F79646"/>
            </a:solidFill>
            <a:ln w="38100">
              <a:solidFill>
                <a:srgbClr val="F2F2F2"/>
              </a:solidFill>
              <a:miter lim="800000"/>
              <a:headEnd/>
              <a:tailEnd/>
            </a:ln>
            <a:effectLst>
              <a:outerShdw dist="28398" dir="3806097" algn="ctr" rotWithShape="0">
                <a:srgbClr val="974706">
                  <a:alpha val="50000"/>
                </a:srgbClr>
              </a:outerShdw>
            </a:effectLst>
          </p:spPr>
          <p:txBody>
            <a:bodyPr vert="horz" wrap="square" lIns="91440" tIns="45720" rIns="91440" bIns="45720" numCol="1" anchor="t" anchorCtr="0" compatLnSpc="1">
              <a:prstTxWarp prst="textNoShape">
                <a:avLst/>
              </a:prstTxWarp>
            </a:bodyPr>
            <a:lstStyle/>
            <a:p>
              <a:endParaRPr lang="es-ES"/>
            </a:p>
          </p:txBody>
        </p:sp>
        <p:sp>
          <p:nvSpPr>
            <p:cNvPr id="2100" name="AutoShape 52"/>
            <p:cNvSpPr>
              <a:spLocks noChangeArrowheads="1"/>
            </p:cNvSpPr>
            <p:nvPr/>
          </p:nvSpPr>
          <p:spPr bwMode="auto">
            <a:xfrm>
              <a:off x="7081" y="2846"/>
              <a:ext cx="479" cy="328"/>
            </a:xfrm>
            <a:prstGeom prst="star5">
              <a:avLst/>
            </a:prstGeom>
            <a:solidFill>
              <a:srgbClr val="F79646"/>
            </a:solidFill>
            <a:ln w="38100">
              <a:solidFill>
                <a:srgbClr val="F2F2F2"/>
              </a:solidFill>
              <a:miter lim="800000"/>
              <a:headEnd/>
              <a:tailEnd/>
            </a:ln>
            <a:effectLst>
              <a:outerShdw dist="28398" dir="3806097" algn="ctr" rotWithShape="0">
                <a:srgbClr val="974706">
                  <a:alpha val="50000"/>
                </a:srgbClr>
              </a:outerShdw>
            </a:effectLst>
          </p:spPr>
          <p:txBody>
            <a:bodyPr vert="horz" wrap="square" lIns="91440" tIns="45720" rIns="91440" bIns="45720" numCol="1" anchor="t" anchorCtr="0" compatLnSpc="1">
              <a:prstTxWarp prst="textNoShape">
                <a:avLst/>
              </a:prstTxWarp>
            </a:bodyPr>
            <a:lstStyle/>
            <a:p>
              <a:endParaRPr lang="es-ES"/>
            </a:p>
          </p:txBody>
        </p:sp>
        <p:sp>
          <p:nvSpPr>
            <p:cNvPr id="2101" name="AutoShape 53"/>
            <p:cNvSpPr>
              <a:spLocks noChangeArrowheads="1"/>
            </p:cNvSpPr>
            <p:nvPr/>
          </p:nvSpPr>
          <p:spPr bwMode="auto">
            <a:xfrm>
              <a:off x="12620" y="9004"/>
              <a:ext cx="479" cy="328"/>
            </a:xfrm>
            <a:prstGeom prst="star5">
              <a:avLst/>
            </a:prstGeom>
            <a:solidFill>
              <a:srgbClr val="F79646"/>
            </a:solidFill>
            <a:ln w="38100">
              <a:solidFill>
                <a:srgbClr val="F2F2F2"/>
              </a:solidFill>
              <a:miter lim="800000"/>
              <a:headEnd/>
              <a:tailEnd/>
            </a:ln>
            <a:effectLst>
              <a:outerShdw dist="28398" dir="3806097" algn="ctr" rotWithShape="0">
                <a:srgbClr val="974706">
                  <a:alpha val="50000"/>
                </a:srgbClr>
              </a:outerShdw>
            </a:effectLst>
          </p:spPr>
          <p:txBody>
            <a:bodyPr vert="horz" wrap="square" lIns="91440" tIns="45720" rIns="91440" bIns="45720" numCol="1" anchor="t" anchorCtr="0" compatLnSpc="1">
              <a:prstTxWarp prst="textNoShape">
                <a:avLst/>
              </a:prstTxWarp>
            </a:bodyPr>
            <a:lstStyle/>
            <a:p>
              <a:endParaRPr lang="es-ES"/>
            </a:p>
          </p:txBody>
        </p:sp>
      </p:grpSp>
      <p:sp>
        <p:nvSpPr>
          <p:cNvPr id="2154" name="Text Box 106"/>
          <p:cNvSpPr txBox="1">
            <a:spLocks noChangeArrowheads="1"/>
          </p:cNvSpPr>
          <p:nvPr/>
        </p:nvSpPr>
        <p:spPr bwMode="auto">
          <a:xfrm>
            <a:off x="7072330" y="142852"/>
            <a:ext cx="1604963" cy="504825"/>
          </a:xfrm>
          <a:prstGeom prst="rect">
            <a:avLst/>
          </a:prstGeom>
          <a:gradFill rotWithShape="0">
            <a:gsLst>
              <a:gs pos="0">
                <a:srgbClr val="FFFFFF"/>
              </a:gs>
              <a:gs pos="100000">
                <a:srgbClr val="B8CCE4"/>
              </a:gs>
            </a:gsLst>
            <a:lin ang="5400000" scaled="1"/>
          </a:gradFill>
          <a:ln w="12700">
            <a:solidFill>
              <a:srgbClr val="95B3D7"/>
            </a:solidFill>
            <a:miter lim="800000"/>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2000" b="1" i="0" u="none" strike="noStrike" cap="none" normalizeH="0" baseline="0" smtClean="0">
                <a:ln>
                  <a:noFill/>
                </a:ln>
                <a:solidFill>
                  <a:schemeClr val="tx1"/>
                </a:solidFill>
                <a:effectLst/>
                <a:latin typeface="Calibri" pitchFamily="34" charset="0"/>
                <a:cs typeface="Arial" pitchFamily="34" charset="0"/>
              </a:rPr>
              <a:t>Merkle Proof</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42844" y="917912"/>
            <a:ext cx="9001156" cy="5940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1" indent="0" algn="l" defTabSz="914400" rtl="0" eaLnBrk="1" fontAlgn="base" latinLnBrk="0" hangingPunct="1">
              <a:lnSpc>
                <a:spcPct val="100000"/>
              </a:lnSpc>
              <a:spcBef>
                <a:spcPct val="0"/>
              </a:spcBef>
              <a:spcAft>
                <a:spcPct val="0"/>
              </a:spcAft>
              <a:buClrTx/>
              <a:buSzTx/>
              <a:buFontTx/>
              <a:buAutoNum type="arabicPeriod"/>
              <a:tabLst/>
            </a:pPr>
            <a:r>
              <a:rPr kumimoji="0" lang="es-ES"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Criptografía  basada en listas numéricas cíclicas.</a:t>
            </a:r>
            <a:endParaRPr kumimoji="0" lang="es-E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Este tipo de criptografía se consigue creando listas numéricas muy largas. Para ello cogemos el módulo de un número primo muy elevado: próximo a 2</a:t>
            </a:r>
            <a:r>
              <a:rPr kumimoji="0" lang="es-ES" sz="2000" b="0" i="0" u="none" strike="noStrike" cap="none" normalizeH="0" baseline="30000" dirty="0" smtClean="0">
                <a:ln>
                  <a:noFill/>
                </a:ln>
                <a:solidFill>
                  <a:schemeClr val="tx1"/>
                </a:solidFill>
                <a:effectLst/>
                <a:latin typeface="Calibri" pitchFamily="34" charset="0"/>
                <a:ea typeface="Calibri" pitchFamily="34" charset="0"/>
                <a:cs typeface="Times New Roman" pitchFamily="18" charset="0"/>
              </a:rPr>
              <a:t>256</a:t>
            </a:r>
            <a:r>
              <a:rPr kumimoji="0" lang="es-E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esto hace que sea casi imposible tener colisiones.</a:t>
            </a:r>
            <a:endParaRPr kumimoji="0" lang="es-E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Tened en cuenta que 2</a:t>
            </a:r>
            <a:r>
              <a:rPr kumimoji="0" lang="es-ES" sz="2000" b="0" i="0" u="none" strike="noStrike" cap="none" normalizeH="0" baseline="30000" dirty="0" smtClean="0">
                <a:ln>
                  <a:noFill/>
                </a:ln>
                <a:solidFill>
                  <a:schemeClr val="tx1"/>
                </a:solidFill>
                <a:effectLst/>
                <a:latin typeface="Calibri" pitchFamily="34" charset="0"/>
                <a:ea typeface="Calibri" pitchFamily="34" charset="0"/>
                <a:cs typeface="Times New Roman" pitchFamily="18" charset="0"/>
              </a:rPr>
              <a:t>256</a:t>
            </a:r>
            <a:r>
              <a:rPr kumimoji="0" lang="es-E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es un número casi próximo al 15%  de átomos del Universo.</a:t>
            </a:r>
            <a:r>
              <a:rPr kumimoji="0" lang="es-ES" sz="2000" b="0" i="0" u="none" strike="noStrike" cap="none" normalizeH="0" dirty="0" smtClean="0">
                <a:ln>
                  <a:noFill/>
                </a:ln>
                <a:solidFill>
                  <a:schemeClr val="tx1"/>
                </a:solidFill>
                <a:effectLst/>
                <a:latin typeface="Calibri" pitchFamily="34" charset="0"/>
                <a:ea typeface="Calibri" pitchFamily="34" charset="0"/>
                <a:cs typeface="Times New Roman" pitchFamily="18" charset="0"/>
              </a:rPr>
              <a:t> Un</a:t>
            </a:r>
            <a:r>
              <a:rPr kumimoji="0" lang="es-E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sola hebra de ADN  de un ser humano  son 200.000 millones de átomos. El número de átomos de un ser humano es de alrededor de 7*10^27 (7000</a:t>
            </a:r>
            <a:r>
              <a:rPr kumimoji="0" lang="es-ES" sz="2000" b="0" i="0" u="none" strike="noStrike" cap="none" normalizeH="0" dirty="0" smtClean="0">
                <a:ln>
                  <a:noFill/>
                </a:ln>
                <a:solidFill>
                  <a:schemeClr val="tx1"/>
                </a:solidFill>
                <a:effectLst/>
                <a:latin typeface="Calibri" pitchFamily="34" charset="0"/>
                <a:ea typeface="Calibri" pitchFamily="34" charset="0"/>
                <a:cs typeface="Times New Roman" pitchFamily="18" charset="0"/>
              </a:rPr>
              <a:t> cuatrillones)</a:t>
            </a:r>
            <a:endParaRPr kumimoji="0" lang="es-E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este tipo pertenece la criptografía Asimétrica (PBFT), curvas elípticas, RSA con clave pública y privada. El Universo tiene alrededor de 1 billón de Galaxias. </a:t>
            </a:r>
          </a:p>
          <a:p>
            <a:pPr marL="0" marR="0" lvl="0" indent="0" algn="l" defTabSz="914400" rtl="0" eaLnBrk="0" fontAlgn="base" latinLnBrk="0" hangingPunct="0">
              <a:lnSpc>
                <a:spcPct val="100000"/>
              </a:lnSpc>
              <a:spcBef>
                <a:spcPct val="0"/>
              </a:spcBef>
              <a:spcAft>
                <a:spcPct val="0"/>
              </a:spcAft>
              <a:buClrTx/>
              <a:buSzTx/>
              <a:buFontTx/>
              <a:buNone/>
              <a:tabLst/>
            </a:pPr>
            <a:r>
              <a:rPr kumimoji="0" lang="es-E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es-ES" sz="20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l" defTabSz="914400" rtl="0" eaLnBrk="0" fontAlgn="base" latinLnBrk="0" hangingPunct="0">
              <a:lnSpc>
                <a:spcPct val="100000"/>
              </a:lnSpc>
              <a:spcBef>
                <a:spcPct val="0"/>
              </a:spcBef>
              <a:spcAft>
                <a:spcPct val="0"/>
              </a:spcAft>
              <a:buClrTx/>
              <a:buSzTx/>
              <a:tabLst/>
            </a:pPr>
            <a:r>
              <a:rPr kumimoji="0" lang="es-ES"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2.Criptografía basada en un Resumen criptográfico. </a:t>
            </a:r>
            <a:endParaRPr kumimoji="0" lang="es-E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Se las conoce como las funciones de hash. Una de las más utilizadas en Blockchain es SHA256.</a:t>
            </a:r>
            <a:endParaRPr kumimoji="0" lang="es-E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 este tipo pertenece la criptografía simétrica (AES).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447675" eaLnBrk="0" fontAlgn="base" hangingPunct="0">
              <a:spcBef>
                <a:spcPct val="0"/>
              </a:spcBef>
              <a:spcAft>
                <a:spcPct val="0"/>
              </a:spcAft>
            </a:pPr>
            <a:r>
              <a:rPr lang="es-ES" sz="2000" b="1" dirty="0" smtClean="0">
                <a:latin typeface="Calibri" pitchFamily="34" charset="0"/>
                <a:ea typeface="Calibri" pitchFamily="34" charset="0"/>
                <a:cs typeface="Times New Roman" pitchFamily="18" charset="0"/>
              </a:rPr>
              <a:t>3.Fuera de las 2 anteriores, la cosa se complica con polinomios, espacios vectoriales, etc. Esa parte se la dejamos a los matemáticos para que la desarrollen bien.</a:t>
            </a:r>
            <a:endParaRPr kumimoji="0" lang="es-E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2 CuadroTexto"/>
          <p:cNvSpPr txBox="1"/>
          <p:nvPr/>
        </p:nvSpPr>
        <p:spPr>
          <a:xfrm>
            <a:off x="857224" y="214290"/>
            <a:ext cx="7643866" cy="461665"/>
          </a:xfrm>
          <a:prstGeom prst="rect">
            <a:avLst/>
          </a:prstGeom>
          <a:noFill/>
        </p:spPr>
        <p:txBody>
          <a:bodyPr wrap="square" rtlCol="0">
            <a:spAutoFit/>
          </a:bodyPr>
          <a:lstStyle/>
          <a:p>
            <a:pPr algn="ctr"/>
            <a:r>
              <a:rPr lang="es-ES" sz="2400" b="1" dirty="0" smtClean="0">
                <a:solidFill>
                  <a:srgbClr val="FF0000"/>
                </a:solidFill>
              </a:rPr>
              <a:t>Esquema de las diferentes formas de hacer criptografía</a:t>
            </a:r>
            <a:endParaRPr lang="es-ES" sz="2400" b="1" dirty="0">
              <a:solidFill>
                <a:srgbClr val="FF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42910" y="642918"/>
            <a:ext cx="6643734" cy="3693319"/>
          </a:xfrm>
          <a:prstGeom prst="rect">
            <a:avLst/>
          </a:prstGeom>
        </p:spPr>
        <p:txBody>
          <a:bodyPr wrap="square">
            <a:spAutoFit/>
          </a:bodyPr>
          <a:lstStyle/>
          <a:p>
            <a:r>
              <a:rPr lang="es-ES" b="1" dirty="0" smtClean="0"/>
              <a:t>Ejemplo de cifrado César:</a:t>
            </a:r>
          </a:p>
          <a:p>
            <a:r>
              <a:rPr lang="es-ES" dirty="0" smtClean="0"/>
              <a:t>Supongamos que queremos cifrar el mensaje "HOLA" utilizando un desplazamiento de 3 posiciones en el alfabeto. Cada letra del mensaje se desplaza tres posiciones hacia adelante:</a:t>
            </a:r>
          </a:p>
          <a:p>
            <a:r>
              <a:rPr lang="es-ES" dirty="0" smtClean="0"/>
              <a:t>	H se convierte en K,</a:t>
            </a:r>
            <a:br>
              <a:rPr lang="es-ES" dirty="0" smtClean="0"/>
            </a:br>
            <a:r>
              <a:rPr lang="es-ES" dirty="0" smtClean="0"/>
              <a:t>	O se convierte en R,</a:t>
            </a:r>
            <a:br>
              <a:rPr lang="es-ES" dirty="0" smtClean="0"/>
            </a:br>
            <a:r>
              <a:rPr lang="es-ES" dirty="0" smtClean="0"/>
              <a:t>	L se convierte en O,</a:t>
            </a:r>
            <a:br>
              <a:rPr lang="es-ES" dirty="0" smtClean="0"/>
            </a:br>
            <a:r>
              <a:rPr lang="es-ES" dirty="0" smtClean="0"/>
              <a:t>	A se convierte en D.</a:t>
            </a:r>
          </a:p>
          <a:p>
            <a:r>
              <a:rPr lang="es-ES" dirty="0" smtClean="0"/>
              <a:t>Por lo tanto, el mensaje cifrado sería "KROD".</a:t>
            </a:r>
          </a:p>
          <a:p>
            <a:endParaRPr lang="es-ES" dirty="0" smtClean="0"/>
          </a:p>
          <a:p>
            <a:r>
              <a:rPr lang="es-ES" dirty="0" smtClean="0"/>
              <a:t>Para descifrar el mensaje, simplemente se realiza el proceso inverso, desplazando las letras tres posiciones hacia atrás en el alfabeto, recuperando así el mensaje original "HOLA". </a:t>
            </a:r>
            <a:endParaRPr lang="es-ES" dirty="0"/>
          </a:p>
        </p:txBody>
      </p:sp>
      <p:sp>
        <p:nvSpPr>
          <p:cNvPr id="3" name="2 CuadroTexto"/>
          <p:cNvSpPr txBox="1"/>
          <p:nvPr/>
        </p:nvSpPr>
        <p:spPr>
          <a:xfrm>
            <a:off x="857224" y="214290"/>
            <a:ext cx="7643866" cy="584775"/>
          </a:xfrm>
          <a:prstGeom prst="rect">
            <a:avLst/>
          </a:prstGeom>
          <a:noFill/>
        </p:spPr>
        <p:txBody>
          <a:bodyPr wrap="square" rtlCol="0">
            <a:spAutoFit/>
          </a:bodyPr>
          <a:lstStyle/>
          <a:p>
            <a:pPr algn="ctr"/>
            <a:r>
              <a:rPr lang="es-ES" sz="3200" b="1" dirty="0" smtClean="0">
                <a:solidFill>
                  <a:srgbClr val="FF0000"/>
                </a:solidFill>
              </a:rPr>
              <a:t>Cifrados</a:t>
            </a:r>
            <a:endParaRPr lang="es-ES" sz="3200" b="1" dirty="0">
              <a:solidFill>
                <a:srgbClr val="FF0000"/>
              </a:solidFill>
            </a:endParaRPr>
          </a:p>
        </p:txBody>
      </p:sp>
      <p:pic>
        <p:nvPicPr>
          <p:cNvPr id="4" name="3 Imagen" descr="https://tse2.mm.bing.net/th?id=OIP.jc3aHE4mjY4_-0SXojsFcAHaDQ&amp;pid=Api&amp;P=0&amp;h=180"/>
          <p:cNvPicPr/>
          <p:nvPr/>
        </p:nvPicPr>
        <p:blipFill>
          <a:blip r:embed="rId2"/>
          <a:srcRect/>
          <a:stretch>
            <a:fillRect/>
          </a:stretch>
        </p:blipFill>
        <p:spPr bwMode="auto">
          <a:xfrm>
            <a:off x="6500826" y="285728"/>
            <a:ext cx="2359818" cy="1035844"/>
          </a:xfrm>
          <a:prstGeom prst="rect">
            <a:avLst/>
          </a:prstGeom>
          <a:noFill/>
          <a:ln w="9525">
            <a:noFill/>
            <a:miter lim="800000"/>
            <a:headEnd/>
            <a:tailEnd/>
          </a:ln>
        </p:spPr>
      </p:pic>
      <p:sp>
        <p:nvSpPr>
          <p:cNvPr id="5" name="4 Rectángulo"/>
          <p:cNvSpPr/>
          <p:nvPr/>
        </p:nvSpPr>
        <p:spPr>
          <a:xfrm>
            <a:off x="642910" y="4357694"/>
            <a:ext cx="6643734" cy="646331"/>
          </a:xfrm>
          <a:prstGeom prst="rect">
            <a:avLst/>
          </a:prstGeom>
        </p:spPr>
        <p:txBody>
          <a:bodyPr wrap="square">
            <a:spAutoFit/>
          </a:bodyPr>
          <a:lstStyle/>
          <a:p>
            <a:r>
              <a:rPr lang="es-ES" b="1" dirty="0" smtClean="0"/>
              <a:t>¿Cuáles son los cifrados actuales?</a:t>
            </a:r>
          </a:p>
          <a:p>
            <a:endParaRPr lang="es-ES" dirty="0"/>
          </a:p>
        </p:txBody>
      </p:sp>
      <p:sp>
        <p:nvSpPr>
          <p:cNvPr id="6" name="5 Rectángulo"/>
          <p:cNvSpPr/>
          <p:nvPr/>
        </p:nvSpPr>
        <p:spPr>
          <a:xfrm>
            <a:off x="714316" y="4826675"/>
            <a:ext cx="8429684" cy="2031325"/>
          </a:xfrm>
          <a:prstGeom prst="rect">
            <a:avLst/>
          </a:prstGeom>
        </p:spPr>
        <p:txBody>
          <a:bodyPr wrap="square">
            <a:spAutoFit/>
          </a:bodyPr>
          <a:lstStyle/>
          <a:p>
            <a:r>
              <a:rPr lang="es-ES" dirty="0" smtClean="0"/>
              <a:t>Los algoritmos modernos de cifrado simétrico, como AES (Advanced Encryption Standard), son mucho más complejos que el ejemplo simplificado de César. En AES, la clave </a:t>
            </a:r>
            <a:r>
              <a:rPr lang="es-ES" dirty="0" err="1" smtClean="0"/>
              <a:t>Pk</a:t>
            </a:r>
            <a:r>
              <a:rPr lang="es-ES" dirty="0" smtClean="0"/>
              <a:t>, se utiliza para realizar una serie de transformaciones y sustituciones complicadas y entrelazadas en los datos, a través de múltiples rondas de procesamiento. La seguridad de AES se basa en la complejidad de estas transformaciones, que son prácticamente imposibles de revertir sin conocer la clave. AES opera con claves de 128, 192 y 256 bits.</a:t>
            </a:r>
            <a:endParaRPr lang="es-E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14282" y="214290"/>
            <a:ext cx="4786346" cy="584775"/>
          </a:xfrm>
          <a:prstGeom prst="rect">
            <a:avLst/>
          </a:prstGeom>
          <a:noFill/>
        </p:spPr>
        <p:txBody>
          <a:bodyPr wrap="square" rtlCol="0">
            <a:spAutoFit/>
          </a:bodyPr>
          <a:lstStyle/>
          <a:p>
            <a:pPr algn="ctr"/>
            <a:r>
              <a:rPr lang="es-ES" sz="3200" b="1" dirty="0" smtClean="0">
                <a:solidFill>
                  <a:srgbClr val="FF0000"/>
                </a:solidFill>
              </a:rPr>
              <a:t>Criptografía Simétrica-1</a:t>
            </a:r>
            <a:endParaRPr lang="es-ES" sz="3200" b="1" dirty="0">
              <a:solidFill>
                <a:srgbClr val="FF0000"/>
              </a:solidFill>
            </a:endParaRPr>
          </a:p>
        </p:txBody>
      </p:sp>
      <p:sp>
        <p:nvSpPr>
          <p:cNvPr id="3" name="2 Rectángulo"/>
          <p:cNvSpPr/>
          <p:nvPr/>
        </p:nvSpPr>
        <p:spPr>
          <a:xfrm>
            <a:off x="571472" y="1714488"/>
            <a:ext cx="8215370" cy="1200329"/>
          </a:xfrm>
          <a:prstGeom prst="rect">
            <a:avLst/>
          </a:prstGeom>
        </p:spPr>
        <p:txBody>
          <a:bodyPr wrap="square">
            <a:spAutoFit/>
          </a:bodyPr>
          <a:lstStyle/>
          <a:p>
            <a:r>
              <a:rPr lang="es-ES" dirty="0" smtClean="0"/>
              <a:t>Alice y Bob quieren comunicarse entre ellos. Para ello utilizarán una clave compartida entre ambos. Es decir, la misma clave. Es una comunicación muy rápida, diría que la que más, pero tiene el riesgo de que un atacante pueda interceptar esa clave ya que se alguna forma se la han de pasar.</a:t>
            </a:r>
          </a:p>
        </p:txBody>
      </p:sp>
      <p:pic>
        <p:nvPicPr>
          <p:cNvPr id="4" name="Picture 2" descr="C:\Users\usuario\Desktop\Sin título.png"/>
          <p:cNvPicPr>
            <a:picLocks noChangeAspect="1" noChangeArrowheads="1"/>
          </p:cNvPicPr>
          <p:nvPr/>
        </p:nvPicPr>
        <p:blipFill>
          <a:blip r:embed="rId2"/>
          <a:srcRect/>
          <a:stretch>
            <a:fillRect/>
          </a:stretch>
        </p:blipFill>
        <p:spPr bwMode="auto">
          <a:xfrm>
            <a:off x="5357818" y="142852"/>
            <a:ext cx="3190875" cy="1057275"/>
          </a:xfrm>
          <a:prstGeom prst="rect">
            <a:avLst/>
          </a:prstGeom>
          <a:noFill/>
        </p:spPr>
      </p:pic>
      <p:sp>
        <p:nvSpPr>
          <p:cNvPr id="27649" name="Rectangle 1"/>
          <p:cNvSpPr>
            <a:spLocks noChangeArrowheads="1"/>
          </p:cNvSpPr>
          <p:nvPr/>
        </p:nvSpPr>
        <p:spPr bwMode="auto">
          <a:xfrm>
            <a:off x="285720" y="3500438"/>
            <a:ext cx="8143932"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Seguridad en Redes Wi-Fi</a:t>
            </a:r>
            <a:r>
              <a:rPr kumimoji="0" lang="es-ES"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La criptografía simétrica se usa para cifrar la información que se transmite a través de redes Wi-Fi. Protocolos como WPA2 (Wi-Fi Protected Access 2) utilizan cifrado simétrico para asegurar que solo los usuarios autorizados puedan acceder y entender la información transmitida.</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b="1"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Cifrado de Archivos y Discos</a:t>
            </a:r>
            <a:r>
              <a:rPr kumimoji="0" lang="es-ES" i="0" u="none" strike="noStrike" cap="none" normalizeH="0" baseline="0" dirty="0" smtClean="0">
                <a:ln>
                  <a:noFill/>
                </a:ln>
                <a:solidFill>
                  <a:srgbClr val="333333"/>
                </a:solidFill>
                <a:effectLst/>
                <a:latin typeface="Calibri" pitchFamily="34" charset="0"/>
                <a:ea typeface="Times New Roman" pitchFamily="18" charset="0"/>
                <a:cs typeface="Calibri" pitchFamily="34" charset="0"/>
              </a:rPr>
              <a:t>: Herramientas de cifrado de disco completo como BitLocker en Windows utilizan algoritmos de cifrado simétrico para proteger los datos almacenados en un dispositivo. Esto asegura que los datos estén seguros incluso en caso de robo o pérdida del dispositivo.</a:t>
            </a:r>
            <a:endParaRPr kumimoji="0" lang="es-ES" i="0" u="none" strike="noStrike" cap="none" normalizeH="0" baseline="0" dirty="0" smtClean="0">
              <a:ln>
                <a:noFill/>
              </a:ln>
              <a:solidFill>
                <a:schemeClr val="tx1"/>
              </a:solidFill>
              <a:effectLst/>
              <a:latin typeface="Arial" pitchFamily="34" charset="0"/>
              <a:cs typeface="Arial" pitchFamily="34" charset="0"/>
            </a:endParaRPr>
          </a:p>
        </p:txBody>
      </p:sp>
      <p:sp>
        <p:nvSpPr>
          <p:cNvPr id="6" name="5 CuadroTexto"/>
          <p:cNvSpPr txBox="1"/>
          <p:nvPr/>
        </p:nvSpPr>
        <p:spPr>
          <a:xfrm>
            <a:off x="285720" y="3071810"/>
            <a:ext cx="4786346" cy="369332"/>
          </a:xfrm>
          <a:prstGeom prst="rect">
            <a:avLst/>
          </a:prstGeom>
          <a:noFill/>
        </p:spPr>
        <p:txBody>
          <a:bodyPr wrap="square" rtlCol="0">
            <a:spAutoFit/>
          </a:bodyPr>
          <a:lstStyle/>
          <a:p>
            <a:r>
              <a:rPr lang="es-ES" b="1" dirty="0" smtClean="0"/>
              <a:t>Algunas aplicaciones de este tipo de Criptografía</a:t>
            </a:r>
            <a:endParaRPr lang="es-ES"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2450</TotalTime>
  <Words>2354</Words>
  <Application>Microsoft Office PowerPoint</Application>
  <PresentationFormat>Presentación en pantalla (4:3)</PresentationFormat>
  <Paragraphs>237</Paragraphs>
  <Slides>24</Slides>
  <Notes>0</Notes>
  <HiddenSlides>0</HiddenSlides>
  <MMClips>0</MMClips>
  <ScaleCrop>false</ScaleCrop>
  <HeadingPairs>
    <vt:vector size="4" baseType="variant">
      <vt:variant>
        <vt:lpstr>Tema</vt:lpstr>
      </vt:variant>
      <vt:variant>
        <vt:i4>1</vt:i4>
      </vt:variant>
      <vt:variant>
        <vt:lpstr>Títulos de diapositiva</vt:lpstr>
      </vt:variant>
      <vt:variant>
        <vt:i4>24</vt:i4>
      </vt:variant>
    </vt:vector>
  </HeadingPairs>
  <TitlesOfParts>
    <vt:vector size="25" baseType="lpstr">
      <vt:lpstr>Tema de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dc:creator>
  <cp:lastModifiedBy>usuario</cp:lastModifiedBy>
  <cp:revision>215</cp:revision>
  <dcterms:created xsi:type="dcterms:W3CDTF">2023-02-27T21:28:08Z</dcterms:created>
  <dcterms:modified xsi:type="dcterms:W3CDTF">2024-03-21T09:26:37Z</dcterms:modified>
</cp:coreProperties>
</file>